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69" r:id="rId2"/>
    <p:sldId id="256" r:id="rId3"/>
    <p:sldId id="271" r:id="rId4"/>
    <p:sldId id="257" r:id="rId5"/>
    <p:sldId id="263" r:id="rId6"/>
    <p:sldId id="262" r:id="rId7"/>
    <p:sldId id="260" r:id="rId8"/>
    <p:sldId id="264" r:id="rId9"/>
    <p:sldId id="265" r:id="rId10"/>
    <p:sldId id="266" r:id="rId11"/>
    <p:sldId id="268" r:id="rId12"/>
    <p:sldId id="272" r:id="rId13"/>
    <p:sldId id="270"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6"/>
    <p:restoredTop sz="94694"/>
  </p:normalViewPr>
  <p:slideViewPr>
    <p:cSldViewPr snapToGrid="0" snapToObjects="1">
      <p:cViewPr varScale="1">
        <p:scale>
          <a:sx n="92" d="100"/>
          <a:sy n="92" d="100"/>
        </p:scale>
        <p:origin x="84" y="2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D4181-F2F7-46AC-9514-7BE2122FCB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7D681C-202B-4BA7-9A03-6535782D3E2C}">
      <dgm:prSet/>
      <dgm:spPr/>
      <dgm:t>
        <a:bodyPr/>
        <a:lstStyle/>
        <a:p>
          <a:r>
            <a:rPr lang="en-GB" b="1"/>
            <a:t>Plan an interview for your rugby hero about their Rugby World Cup experiences.</a:t>
          </a:r>
          <a:endParaRPr lang="en-US"/>
        </a:p>
      </dgm:t>
    </dgm:pt>
    <dgm:pt modelId="{E24DB995-F697-4AA9-87F8-4E1D6E297EC6}" type="parTrans" cxnId="{4F5F0291-68DE-4205-A083-5CB5F25C1BA4}">
      <dgm:prSet/>
      <dgm:spPr/>
      <dgm:t>
        <a:bodyPr/>
        <a:lstStyle/>
        <a:p>
          <a:endParaRPr lang="en-US"/>
        </a:p>
      </dgm:t>
    </dgm:pt>
    <dgm:pt modelId="{165D1196-C828-4D81-AC63-195F84FA505B}" type="sibTrans" cxnId="{4F5F0291-68DE-4205-A083-5CB5F25C1BA4}">
      <dgm:prSet/>
      <dgm:spPr/>
      <dgm:t>
        <a:bodyPr/>
        <a:lstStyle/>
        <a:p>
          <a:endParaRPr lang="en-US"/>
        </a:p>
      </dgm:t>
    </dgm:pt>
    <dgm:pt modelId="{349A9B45-77A6-483A-9CA8-1852AFD9224A}">
      <dgm:prSet/>
      <dgm:spPr/>
      <dgm:t>
        <a:bodyPr/>
        <a:lstStyle/>
        <a:p>
          <a:r>
            <a:rPr lang="en-GB" b="1" dirty="0"/>
            <a:t>Winners to interview Sadia </a:t>
          </a:r>
          <a:r>
            <a:rPr lang="en-GB" b="1" dirty="0" err="1"/>
            <a:t>Kabeya</a:t>
          </a:r>
          <a:r>
            <a:rPr lang="en-GB" b="1" dirty="0"/>
            <a:t> of England and Loughborough Lightning</a:t>
          </a:r>
          <a:endParaRPr lang="en-US" dirty="0"/>
        </a:p>
      </dgm:t>
    </dgm:pt>
    <dgm:pt modelId="{11759E97-6C9B-41D7-8DCF-1224F2F67A0A}" type="parTrans" cxnId="{F1465AEB-ADA6-46EC-96CB-C405409EAB17}">
      <dgm:prSet/>
      <dgm:spPr/>
      <dgm:t>
        <a:bodyPr/>
        <a:lstStyle/>
        <a:p>
          <a:endParaRPr lang="en-US"/>
        </a:p>
      </dgm:t>
    </dgm:pt>
    <dgm:pt modelId="{92B4B3D1-2BED-4EFE-9B22-D1012B8708EF}" type="sibTrans" cxnId="{F1465AEB-ADA6-46EC-96CB-C405409EAB17}">
      <dgm:prSet/>
      <dgm:spPr/>
      <dgm:t>
        <a:bodyPr/>
        <a:lstStyle/>
        <a:p>
          <a:endParaRPr lang="en-US"/>
        </a:p>
      </dgm:t>
    </dgm:pt>
    <dgm:pt modelId="{FA8AA175-750F-4AE0-939B-C6EE6833902E}">
      <dgm:prSet/>
      <dgm:spPr/>
      <dgm:t>
        <a:bodyPr/>
        <a:lstStyle/>
        <a:p>
          <a:r>
            <a:rPr lang="en-GB" b="1"/>
            <a:t>(application details on the last slide)</a:t>
          </a:r>
          <a:endParaRPr lang="en-US"/>
        </a:p>
      </dgm:t>
    </dgm:pt>
    <dgm:pt modelId="{A4AD9C7D-31F7-446F-924C-5D497819E064}" type="parTrans" cxnId="{5ADD2E2D-B7D4-428A-9F6E-5A2C3C94FC7D}">
      <dgm:prSet/>
      <dgm:spPr/>
      <dgm:t>
        <a:bodyPr/>
        <a:lstStyle/>
        <a:p>
          <a:endParaRPr lang="en-US"/>
        </a:p>
      </dgm:t>
    </dgm:pt>
    <dgm:pt modelId="{430D7197-2A64-49DB-92E4-A9F6AC427FA3}" type="sibTrans" cxnId="{5ADD2E2D-B7D4-428A-9F6E-5A2C3C94FC7D}">
      <dgm:prSet/>
      <dgm:spPr/>
      <dgm:t>
        <a:bodyPr/>
        <a:lstStyle/>
        <a:p>
          <a:endParaRPr lang="en-US"/>
        </a:p>
      </dgm:t>
    </dgm:pt>
    <dgm:pt modelId="{ED51FF85-A975-4097-850B-4DA7D5DD9019}" type="pres">
      <dgm:prSet presAssocID="{32FD4181-F2F7-46AC-9514-7BE2122FCB9F}" presName="linear" presStyleCnt="0">
        <dgm:presLayoutVars>
          <dgm:animLvl val="lvl"/>
          <dgm:resizeHandles val="exact"/>
        </dgm:presLayoutVars>
      </dgm:prSet>
      <dgm:spPr/>
    </dgm:pt>
    <dgm:pt modelId="{17FDC179-CE30-435D-A3EC-38F7D8A7D82F}" type="pres">
      <dgm:prSet presAssocID="{B17D681C-202B-4BA7-9A03-6535782D3E2C}" presName="parentText" presStyleLbl="node1" presStyleIdx="0" presStyleCnt="3">
        <dgm:presLayoutVars>
          <dgm:chMax val="0"/>
          <dgm:bulletEnabled val="1"/>
        </dgm:presLayoutVars>
      </dgm:prSet>
      <dgm:spPr/>
    </dgm:pt>
    <dgm:pt modelId="{F75D1A62-1F94-481E-BDA8-93C79118A7AF}" type="pres">
      <dgm:prSet presAssocID="{165D1196-C828-4D81-AC63-195F84FA505B}" presName="spacer" presStyleCnt="0"/>
      <dgm:spPr/>
    </dgm:pt>
    <dgm:pt modelId="{25723738-4999-4313-B65D-DD4AE25ABFE9}" type="pres">
      <dgm:prSet presAssocID="{349A9B45-77A6-483A-9CA8-1852AFD9224A}" presName="parentText" presStyleLbl="node1" presStyleIdx="1" presStyleCnt="3">
        <dgm:presLayoutVars>
          <dgm:chMax val="0"/>
          <dgm:bulletEnabled val="1"/>
        </dgm:presLayoutVars>
      </dgm:prSet>
      <dgm:spPr/>
    </dgm:pt>
    <dgm:pt modelId="{C5B1F5DB-5BD4-46FE-B04A-FEB69C9432C3}" type="pres">
      <dgm:prSet presAssocID="{92B4B3D1-2BED-4EFE-9B22-D1012B8708EF}" presName="spacer" presStyleCnt="0"/>
      <dgm:spPr/>
    </dgm:pt>
    <dgm:pt modelId="{21D0A7A7-1AD1-4919-B50F-F304CD24D6DD}" type="pres">
      <dgm:prSet presAssocID="{FA8AA175-750F-4AE0-939B-C6EE6833902E}" presName="parentText" presStyleLbl="node1" presStyleIdx="2" presStyleCnt="3">
        <dgm:presLayoutVars>
          <dgm:chMax val="0"/>
          <dgm:bulletEnabled val="1"/>
        </dgm:presLayoutVars>
      </dgm:prSet>
      <dgm:spPr/>
    </dgm:pt>
  </dgm:ptLst>
  <dgm:cxnLst>
    <dgm:cxn modelId="{5ADD2E2D-B7D4-428A-9F6E-5A2C3C94FC7D}" srcId="{32FD4181-F2F7-46AC-9514-7BE2122FCB9F}" destId="{FA8AA175-750F-4AE0-939B-C6EE6833902E}" srcOrd="2" destOrd="0" parTransId="{A4AD9C7D-31F7-446F-924C-5D497819E064}" sibTransId="{430D7197-2A64-49DB-92E4-A9F6AC427FA3}"/>
    <dgm:cxn modelId="{AAA37641-88EA-4A6E-BA61-DE0AE9281B4B}" type="presOf" srcId="{B17D681C-202B-4BA7-9A03-6535782D3E2C}" destId="{17FDC179-CE30-435D-A3EC-38F7D8A7D82F}" srcOrd="0" destOrd="0" presId="urn:microsoft.com/office/officeart/2005/8/layout/vList2"/>
    <dgm:cxn modelId="{6431356F-7A2B-481C-A4F0-C0EC5FF2D805}" type="presOf" srcId="{349A9B45-77A6-483A-9CA8-1852AFD9224A}" destId="{25723738-4999-4313-B65D-DD4AE25ABFE9}" srcOrd="0" destOrd="0" presId="urn:microsoft.com/office/officeart/2005/8/layout/vList2"/>
    <dgm:cxn modelId="{1FD7897B-5203-40C1-818F-807CD5EB6B65}" type="presOf" srcId="{32FD4181-F2F7-46AC-9514-7BE2122FCB9F}" destId="{ED51FF85-A975-4097-850B-4DA7D5DD9019}" srcOrd="0" destOrd="0" presId="urn:microsoft.com/office/officeart/2005/8/layout/vList2"/>
    <dgm:cxn modelId="{4F5F0291-68DE-4205-A083-5CB5F25C1BA4}" srcId="{32FD4181-F2F7-46AC-9514-7BE2122FCB9F}" destId="{B17D681C-202B-4BA7-9A03-6535782D3E2C}" srcOrd="0" destOrd="0" parTransId="{E24DB995-F697-4AA9-87F8-4E1D6E297EC6}" sibTransId="{165D1196-C828-4D81-AC63-195F84FA505B}"/>
    <dgm:cxn modelId="{D77803E1-795D-4D08-8A19-0C22925ECCB7}" type="presOf" srcId="{FA8AA175-750F-4AE0-939B-C6EE6833902E}" destId="{21D0A7A7-1AD1-4919-B50F-F304CD24D6DD}" srcOrd="0" destOrd="0" presId="urn:microsoft.com/office/officeart/2005/8/layout/vList2"/>
    <dgm:cxn modelId="{F1465AEB-ADA6-46EC-96CB-C405409EAB17}" srcId="{32FD4181-F2F7-46AC-9514-7BE2122FCB9F}" destId="{349A9B45-77A6-483A-9CA8-1852AFD9224A}" srcOrd="1" destOrd="0" parTransId="{11759E97-6C9B-41D7-8DCF-1224F2F67A0A}" sibTransId="{92B4B3D1-2BED-4EFE-9B22-D1012B8708EF}"/>
    <dgm:cxn modelId="{8141E420-9400-484E-93AC-C16CCB2F200D}" type="presParOf" srcId="{ED51FF85-A975-4097-850B-4DA7D5DD9019}" destId="{17FDC179-CE30-435D-A3EC-38F7D8A7D82F}" srcOrd="0" destOrd="0" presId="urn:microsoft.com/office/officeart/2005/8/layout/vList2"/>
    <dgm:cxn modelId="{8699D7E9-292A-453C-9F58-89E9F5BB586B}" type="presParOf" srcId="{ED51FF85-A975-4097-850B-4DA7D5DD9019}" destId="{F75D1A62-1F94-481E-BDA8-93C79118A7AF}" srcOrd="1" destOrd="0" presId="urn:microsoft.com/office/officeart/2005/8/layout/vList2"/>
    <dgm:cxn modelId="{5EE7EE4C-864D-4750-889E-00C7B89C475B}" type="presParOf" srcId="{ED51FF85-A975-4097-850B-4DA7D5DD9019}" destId="{25723738-4999-4313-B65D-DD4AE25ABFE9}" srcOrd="2" destOrd="0" presId="urn:microsoft.com/office/officeart/2005/8/layout/vList2"/>
    <dgm:cxn modelId="{DDCF4432-2B13-48F6-B614-70FF2034EDC0}" type="presParOf" srcId="{ED51FF85-A975-4097-850B-4DA7D5DD9019}" destId="{C5B1F5DB-5BD4-46FE-B04A-FEB69C9432C3}" srcOrd="3" destOrd="0" presId="urn:microsoft.com/office/officeart/2005/8/layout/vList2"/>
    <dgm:cxn modelId="{99076890-1058-43E5-BD98-ED47423B33DB}" type="presParOf" srcId="{ED51FF85-A975-4097-850B-4DA7D5DD9019}" destId="{21D0A7A7-1AD1-4919-B50F-F304CD24D6D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4D13BC-67A1-48C3-82E8-F6E86406E396}"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B8BD8597-104F-463B-8848-1F1E27390342}">
      <dgm:prSet/>
      <dgm:spPr/>
      <dgm:t>
        <a:bodyPr/>
        <a:lstStyle/>
        <a:p>
          <a:r>
            <a:rPr lang="en-US" dirty="0"/>
            <a:t>Think about</a:t>
          </a:r>
        </a:p>
      </dgm:t>
    </dgm:pt>
    <dgm:pt modelId="{86390068-E30F-4621-BF10-E6F51F82F2A4}" type="parTrans" cxnId="{FB3D0953-710E-46D9-A593-E8831D15C136}">
      <dgm:prSet/>
      <dgm:spPr/>
      <dgm:t>
        <a:bodyPr/>
        <a:lstStyle/>
        <a:p>
          <a:endParaRPr lang="en-US"/>
        </a:p>
      </dgm:t>
    </dgm:pt>
    <dgm:pt modelId="{EAD2CC49-25F1-4B44-9E9E-3B2C2040F769}" type="sibTrans" cxnId="{FB3D0953-710E-46D9-A593-E8831D15C136}">
      <dgm:prSet/>
      <dgm:spPr/>
      <dgm:t>
        <a:bodyPr/>
        <a:lstStyle/>
        <a:p>
          <a:endParaRPr lang="en-US"/>
        </a:p>
      </dgm:t>
    </dgm:pt>
    <dgm:pt modelId="{DDC1FADB-BC3C-4F4D-ACA2-CACFA4A03CC3}">
      <dgm:prSet custT="1"/>
      <dgm:spPr/>
      <dgm:t>
        <a:bodyPr/>
        <a:lstStyle/>
        <a:p>
          <a:r>
            <a:rPr lang="en-US" sz="2000" dirty="0"/>
            <a:t>Think about what it would be like to be a famous rugby player. Wouldn’t it be fascinating if we could hear them from that time speaking about their experiences as a child when they started playing the game and how they feel now they have played (or are about to play) in a World Cup.</a:t>
          </a:r>
        </a:p>
      </dgm:t>
    </dgm:pt>
    <dgm:pt modelId="{1550E0F0-2FBE-4EAA-9EA7-17A0D34E91E2}" type="parTrans" cxnId="{01A6F2C4-0457-4C48-8FBF-C5D613B5523A}">
      <dgm:prSet/>
      <dgm:spPr/>
      <dgm:t>
        <a:bodyPr/>
        <a:lstStyle/>
        <a:p>
          <a:endParaRPr lang="en-US"/>
        </a:p>
      </dgm:t>
    </dgm:pt>
    <dgm:pt modelId="{08EC30E4-F9D7-4B40-A170-B10BA6B68717}" type="sibTrans" cxnId="{01A6F2C4-0457-4C48-8FBF-C5D613B5523A}">
      <dgm:prSet/>
      <dgm:spPr/>
      <dgm:t>
        <a:bodyPr/>
        <a:lstStyle/>
        <a:p>
          <a:endParaRPr lang="en-US"/>
        </a:p>
      </dgm:t>
    </dgm:pt>
    <dgm:pt modelId="{59A09EDC-8D4E-4701-8683-AA211E8F1502}">
      <dgm:prSet/>
      <dgm:spPr/>
      <dgm:t>
        <a:bodyPr/>
        <a:lstStyle/>
        <a:p>
          <a:r>
            <a:rPr lang="en-US"/>
            <a:t>Listen</a:t>
          </a:r>
        </a:p>
      </dgm:t>
    </dgm:pt>
    <dgm:pt modelId="{788AD316-D903-4B62-9B2E-C5285C04F5DF}" type="parTrans" cxnId="{BD25A067-665C-48D7-BB33-3492675FEB2E}">
      <dgm:prSet/>
      <dgm:spPr/>
      <dgm:t>
        <a:bodyPr/>
        <a:lstStyle/>
        <a:p>
          <a:endParaRPr lang="en-US"/>
        </a:p>
      </dgm:t>
    </dgm:pt>
    <dgm:pt modelId="{57F6E1B9-C351-4501-A543-4BDDD8E3EF4C}" type="sibTrans" cxnId="{BD25A067-665C-48D7-BB33-3492675FEB2E}">
      <dgm:prSet/>
      <dgm:spPr/>
      <dgm:t>
        <a:bodyPr/>
        <a:lstStyle/>
        <a:p>
          <a:endParaRPr lang="en-US"/>
        </a:p>
      </dgm:t>
    </dgm:pt>
    <dgm:pt modelId="{168EC545-67F1-47A5-B496-0DB6C440D378}">
      <dgm:prSet/>
      <dgm:spPr/>
      <dgm:t>
        <a:bodyPr/>
        <a:lstStyle/>
        <a:p>
          <a:r>
            <a:rPr lang="en-US" dirty="0"/>
            <a:t>Listen and watch recordings of sports stars speaking about their live and what it is like to be a sports man or woman at the top of their game. What makes the interview interesting? How do the questions make it interesting?</a:t>
          </a:r>
        </a:p>
      </dgm:t>
    </dgm:pt>
    <dgm:pt modelId="{BCACA313-D608-4CDA-B6B6-B588DFFAC624}" type="parTrans" cxnId="{9551760B-D3A7-46D5-BDAD-EDEC0A0C980D}">
      <dgm:prSet/>
      <dgm:spPr/>
      <dgm:t>
        <a:bodyPr/>
        <a:lstStyle/>
        <a:p>
          <a:endParaRPr lang="en-US"/>
        </a:p>
      </dgm:t>
    </dgm:pt>
    <dgm:pt modelId="{4C91AB2D-2846-43B8-ACDA-23EA1F2CCC34}" type="sibTrans" cxnId="{9551760B-D3A7-46D5-BDAD-EDEC0A0C980D}">
      <dgm:prSet/>
      <dgm:spPr/>
      <dgm:t>
        <a:bodyPr/>
        <a:lstStyle/>
        <a:p>
          <a:endParaRPr lang="en-US"/>
        </a:p>
      </dgm:t>
    </dgm:pt>
    <dgm:pt modelId="{D547C2A5-B611-4E4A-83AD-729DB6B81D8F}">
      <dgm:prSet/>
      <dgm:spPr/>
      <dgm:t>
        <a:bodyPr/>
        <a:lstStyle/>
        <a:p>
          <a:r>
            <a:rPr lang="en-US"/>
            <a:t>Discuss</a:t>
          </a:r>
        </a:p>
      </dgm:t>
    </dgm:pt>
    <dgm:pt modelId="{3EEBF6A0-4271-4240-884E-0B624ECF36C8}" type="parTrans" cxnId="{00ADBC61-046D-477F-A8B4-1C7711CD20D1}">
      <dgm:prSet/>
      <dgm:spPr/>
      <dgm:t>
        <a:bodyPr/>
        <a:lstStyle/>
        <a:p>
          <a:endParaRPr lang="en-US"/>
        </a:p>
      </dgm:t>
    </dgm:pt>
    <dgm:pt modelId="{FF48F56E-F83B-446D-A010-5720566C1D18}" type="sibTrans" cxnId="{00ADBC61-046D-477F-A8B4-1C7711CD20D1}">
      <dgm:prSet/>
      <dgm:spPr/>
      <dgm:t>
        <a:bodyPr/>
        <a:lstStyle/>
        <a:p>
          <a:endParaRPr lang="en-US"/>
        </a:p>
      </dgm:t>
    </dgm:pt>
    <dgm:pt modelId="{5BAF1934-BEED-4B0B-A666-801F91F2FFDF}">
      <dgm:prSet/>
      <dgm:spPr/>
      <dgm:t>
        <a:bodyPr/>
        <a:lstStyle/>
        <a:p>
          <a:r>
            <a:rPr lang="en-US" dirty="0"/>
            <a:t>Discuss proposed a class/group interview. (The subject of our example is ‘Journey from a child to a World Cup star’ )</a:t>
          </a:r>
        </a:p>
      </dgm:t>
    </dgm:pt>
    <dgm:pt modelId="{0E9A2025-2879-4828-8715-8D1992141C66}" type="parTrans" cxnId="{DE8C2E85-478E-40B7-A2F8-0D1FF40C12FB}">
      <dgm:prSet/>
      <dgm:spPr/>
      <dgm:t>
        <a:bodyPr/>
        <a:lstStyle/>
        <a:p>
          <a:endParaRPr lang="en-US"/>
        </a:p>
      </dgm:t>
    </dgm:pt>
    <dgm:pt modelId="{97B321E1-7506-4C02-807A-375ABAD3E3AB}" type="sibTrans" cxnId="{DE8C2E85-478E-40B7-A2F8-0D1FF40C12FB}">
      <dgm:prSet/>
      <dgm:spPr/>
      <dgm:t>
        <a:bodyPr/>
        <a:lstStyle/>
        <a:p>
          <a:endParaRPr lang="en-US"/>
        </a:p>
      </dgm:t>
    </dgm:pt>
    <dgm:pt modelId="{0BCE69A3-E548-254B-AB7B-D4198B263425}" type="pres">
      <dgm:prSet presAssocID="{DD4D13BC-67A1-48C3-82E8-F6E86406E396}" presName="Name0" presStyleCnt="0">
        <dgm:presLayoutVars>
          <dgm:dir/>
          <dgm:animLvl val="lvl"/>
          <dgm:resizeHandles val="exact"/>
        </dgm:presLayoutVars>
      </dgm:prSet>
      <dgm:spPr/>
    </dgm:pt>
    <dgm:pt modelId="{C1CED6DE-E731-AB4B-ABF8-9EF0ADABA48A}" type="pres">
      <dgm:prSet presAssocID="{D547C2A5-B611-4E4A-83AD-729DB6B81D8F}" presName="boxAndChildren" presStyleCnt="0"/>
      <dgm:spPr/>
    </dgm:pt>
    <dgm:pt modelId="{5A739C68-D35C-574E-A49B-7C34CA226873}" type="pres">
      <dgm:prSet presAssocID="{D547C2A5-B611-4E4A-83AD-729DB6B81D8F}" presName="parentTextBox" presStyleLbl="alignNode1" presStyleIdx="0" presStyleCnt="3"/>
      <dgm:spPr/>
    </dgm:pt>
    <dgm:pt modelId="{41070520-EE6F-7744-B786-7B7989A6DAAF}" type="pres">
      <dgm:prSet presAssocID="{D547C2A5-B611-4E4A-83AD-729DB6B81D8F}" presName="descendantBox" presStyleLbl="bgAccFollowNode1" presStyleIdx="0" presStyleCnt="3"/>
      <dgm:spPr/>
    </dgm:pt>
    <dgm:pt modelId="{3975FCCC-31F8-CC4A-A368-2D01CA70C252}" type="pres">
      <dgm:prSet presAssocID="{57F6E1B9-C351-4501-A543-4BDDD8E3EF4C}" presName="sp" presStyleCnt="0"/>
      <dgm:spPr/>
    </dgm:pt>
    <dgm:pt modelId="{1C5B59B2-B682-1843-86A4-FFAE71118906}" type="pres">
      <dgm:prSet presAssocID="{59A09EDC-8D4E-4701-8683-AA211E8F1502}" presName="arrowAndChildren" presStyleCnt="0"/>
      <dgm:spPr/>
    </dgm:pt>
    <dgm:pt modelId="{44E73810-770D-E544-B323-5FC69C3EDB82}" type="pres">
      <dgm:prSet presAssocID="{59A09EDC-8D4E-4701-8683-AA211E8F1502}" presName="parentTextArrow" presStyleLbl="node1" presStyleIdx="0" presStyleCnt="0"/>
      <dgm:spPr/>
    </dgm:pt>
    <dgm:pt modelId="{6C73DAA7-5B17-1E4C-92ED-6A55496F3975}" type="pres">
      <dgm:prSet presAssocID="{59A09EDC-8D4E-4701-8683-AA211E8F1502}" presName="arrow" presStyleLbl="alignNode1" presStyleIdx="1" presStyleCnt="3" custScaleY="122037"/>
      <dgm:spPr/>
    </dgm:pt>
    <dgm:pt modelId="{8A722894-A28D-7F4A-98AE-F0C81EEE2035}" type="pres">
      <dgm:prSet presAssocID="{59A09EDC-8D4E-4701-8683-AA211E8F1502}" presName="descendantArrow" presStyleLbl="bgAccFollowNode1" presStyleIdx="1" presStyleCnt="3" custScaleY="126014"/>
      <dgm:spPr/>
    </dgm:pt>
    <dgm:pt modelId="{8F399CBD-89B3-C049-B610-53D59BB533A4}" type="pres">
      <dgm:prSet presAssocID="{EAD2CC49-25F1-4B44-9E9E-3B2C2040F769}" presName="sp" presStyleCnt="0"/>
      <dgm:spPr/>
    </dgm:pt>
    <dgm:pt modelId="{0B48793A-05C6-8743-B223-ACDF6CC4D9D2}" type="pres">
      <dgm:prSet presAssocID="{B8BD8597-104F-463B-8848-1F1E27390342}" presName="arrowAndChildren" presStyleCnt="0"/>
      <dgm:spPr/>
    </dgm:pt>
    <dgm:pt modelId="{1A3A5B42-4B64-9945-949B-28C7039C359A}" type="pres">
      <dgm:prSet presAssocID="{B8BD8597-104F-463B-8848-1F1E27390342}" presName="parentTextArrow" presStyleLbl="node1" presStyleIdx="0" presStyleCnt="0"/>
      <dgm:spPr/>
    </dgm:pt>
    <dgm:pt modelId="{541EF1D8-D4C0-C54A-A42E-406E8DED8F10}" type="pres">
      <dgm:prSet presAssocID="{B8BD8597-104F-463B-8848-1F1E27390342}" presName="arrow" presStyleLbl="alignNode1" presStyleIdx="2" presStyleCnt="3" custScaleY="134778"/>
      <dgm:spPr/>
    </dgm:pt>
    <dgm:pt modelId="{6CD1CBBC-C161-0747-9B06-25F4909A9DC1}" type="pres">
      <dgm:prSet presAssocID="{B8BD8597-104F-463B-8848-1F1E27390342}" presName="descendantArrow" presStyleLbl="bgAccFollowNode1" presStyleIdx="2" presStyleCnt="3" custScaleY="138893"/>
      <dgm:spPr/>
    </dgm:pt>
  </dgm:ptLst>
  <dgm:cxnLst>
    <dgm:cxn modelId="{9551760B-D3A7-46D5-BDAD-EDEC0A0C980D}" srcId="{59A09EDC-8D4E-4701-8683-AA211E8F1502}" destId="{168EC545-67F1-47A5-B496-0DB6C440D378}" srcOrd="0" destOrd="0" parTransId="{BCACA313-D608-4CDA-B6B6-B588DFFAC624}" sibTransId="{4C91AB2D-2846-43B8-ACDA-23EA1F2CCC34}"/>
    <dgm:cxn modelId="{DD52A32B-68EE-2542-A75B-5DDF70E22A41}" type="presOf" srcId="{59A09EDC-8D4E-4701-8683-AA211E8F1502}" destId="{6C73DAA7-5B17-1E4C-92ED-6A55496F3975}" srcOrd="1" destOrd="0" presId="urn:microsoft.com/office/officeart/2016/7/layout/VerticalDownArrowProcess"/>
    <dgm:cxn modelId="{8B6FE839-94F1-D641-A84E-B9952B080557}" type="presOf" srcId="{B8BD8597-104F-463B-8848-1F1E27390342}" destId="{541EF1D8-D4C0-C54A-A42E-406E8DED8F10}" srcOrd="1" destOrd="0" presId="urn:microsoft.com/office/officeart/2016/7/layout/VerticalDownArrowProcess"/>
    <dgm:cxn modelId="{548E1240-D6C3-6646-9EC8-FF2B33922BB6}" type="presOf" srcId="{59A09EDC-8D4E-4701-8683-AA211E8F1502}" destId="{44E73810-770D-E544-B323-5FC69C3EDB82}" srcOrd="0" destOrd="0" presId="urn:microsoft.com/office/officeart/2016/7/layout/VerticalDownArrowProcess"/>
    <dgm:cxn modelId="{F5056F5F-635B-5444-B378-2CAE13C0ADED}" type="presOf" srcId="{D547C2A5-B611-4E4A-83AD-729DB6B81D8F}" destId="{5A739C68-D35C-574E-A49B-7C34CA226873}" srcOrd="0" destOrd="0" presId="urn:microsoft.com/office/officeart/2016/7/layout/VerticalDownArrowProcess"/>
    <dgm:cxn modelId="{7FB45A60-9BA1-EF42-AC68-74CA84948FED}" type="presOf" srcId="{DDC1FADB-BC3C-4F4D-ACA2-CACFA4A03CC3}" destId="{6CD1CBBC-C161-0747-9B06-25F4909A9DC1}" srcOrd="0" destOrd="0" presId="urn:microsoft.com/office/officeart/2016/7/layout/VerticalDownArrowProcess"/>
    <dgm:cxn modelId="{00ADBC61-046D-477F-A8B4-1C7711CD20D1}" srcId="{DD4D13BC-67A1-48C3-82E8-F6E86406E396}" destId="{D547C2A5-B611-4E4A-83AD-729DB6B81D8F}" srcOrd="2" destOrd="0" parTransId="{3EEBF6A0-4271-4240-884E-0B624ECF36C8}" sibTransId="{FF48F56E-F83B-446D-A010-5720566C1D18}"/>
    <dgm:cxn modelId="{BD25A067-665C-48D7-BB33-3492675FEB2E}" srcId="{DD4D13BC-67A1-48C3-82E8-F6E86406E396}" destId="{59A09EDC-8D4E-4701-8683-AA211E8F1502}" srcOrd="1" destOrd="0" parTransId="{788AD316-D903-4B62-9B2E-C5285C04F5DF}" sibTransId="{57F6E1B9-C351-4501-A543-4BDDD8E3EF4C}"/>
    <dgm:cxn modelId="{FB3D0953-710E-46D9-A593-E8831D15C136}" srcId="{DD4D13BC-67A1-48C3-82E8-F6E86406E396}" destId="{B8BD8597-104F-463B-8848-1F1E27390342}" srcOrd="0" destOrd="0" parTransId="{86390068-E30F-4621-BF10-E6F51F82F2A4}" sibTransId="{EAD2CC49-25F1-4B44-9E9E-3B2C2040F769}"/>
    <dgm:cxn modelId="{95AB925A-C627-AF4C-B6C3-4C8DE2103B0A}" type="presOf" srcId="{DD4D13BC-67A1-48C3-82E8-F6E86406E396}" destId="{0BCE69A3-E548-254B-AB7B-D4198B263425}" srcOrd="0" destOrd="0" presId="urn:microsoft.com/office/officeart/2016/7/layout/VerticalDownArrowProcess"/>
    <dgm:cxn modelId="{DE8C2E85-478E-40B7-A2F8-0D1FF40C12FB}" srcId="{D547C2A5-B611-4E4A-83AD-729DB6B81D8F}" destId="{5BAF1934-BEED-4B0B-A666-801F91F2FFDF}" srcOrd="0" destOrd="0" parTransId="{0E9A2025-2879-4828-8715-8D1992141C66}" sibTransId="{97B321E1-7506-4C02-807A-375ABAD3E3AB}"/>
    <dgm:cxn modelId="{079AC58C-1B60-5F4E-AF55-E0FBF7ABF36C}" type="presOf" srcId="{168EC545-67F1-47A5-B496-0DB6C440D378}" destId="{8A722894-A28D-7F4A-98AE-F0C81EEE2035}" srcOrd="0" destOrd="0" presId="urn:microsoft.com/office/officeart/2016/7/layout/VerticalDownArrowProcess"/>
    <dgm:cxn modelId="{2F7A3EA4-ED85-AE42-A7BF-5D70F2021811}" type="presOf" srcId="{5BAF1934-BEED-4B0B-A666-801F91F2FFDF}" destId="{41070520-EE6F-7744-B786-7B7989A6DAAF}" srcOrd="0" destOrd="0" presId="urn:microsoft.com/office/officeart/2016/7/layout/VerticalDownArrowProcess"/>
    <dgm:cxn modelId="{01A6F2C4-0457-4C48-8FBF-C5D613B5523A}" srcId="{B8BD8597-104F-463B-8848-1F1E27390342}" destId="{DDC1FADB-BC3C-4F4D-ACA2-CACFA4A03CC3}" srcOrd="0" destOrd="0" parTransId="{1550E0F0-2FBE-4EAA-9EA7-17A0D34E91E2}" sibTransId="{08EC30E4-F9D7-4B40-A170-B10BA6B68717}"/>
    <dgm:cxn modelId="{6A1A50F1-93E0-5443-BFA6-D69F280D5404}" type="presOf" srcId="{B8BD8597-104F-463B-8848-1F1E27390342}" destId="{1A3A5B42-4B64-9945-949B-28C7039C359A}" srcOrd="0" destOrd="0" presId="urn:microsoft.com/office/officeart/2016/7/layout/VerticalDownArrowProcess"/>
    <dgm:cxn modelId="{28C25784-8CED-B84B-B5B2-D9070EABB909}" type="presParOf" srcId="{0BCE69A3-E548-254B-AB7B-D4198B263425}" destId="{C1CED6DE-E731-AB4B-ABF8-9EF0ADABA48A}" srcOrd="0" destOrd="0" presId="urn:microsoft.com/office/officeart/2016/7/layout/VerticalDownArrowProcess"/>
    <dgm:cxn modelId="{B47A4BD9-9976-4443-BC11-ECED746CF79C}" type="presParOf" srcId="{C1CED6DE-E731-AB4B-ABF8-9EF0ADABA48A}" destId="{5A739C68-D35C-574E-A49B-7C34CA226873}" srcOrd="0" destOrd="0" presId="urn:microsoft.com/office/officeart/2016/7/layout/VerticalDownArrowProcess"/>
    <dgm:cxn modelId="{97F11D56-F72D-904B-A2C4-EBA363EFAD37}" type="presParOf" srcId="{C1CED6DE-E731-AB4B-ABF8-9EF0ADABA48A}" destId="{41070520-EE6F-7744-B786-7B7989A6DAAF}" srcOrd="1" destOrd="0" presId="urn:microsoft.com/office/officeart/2016/7/layout/VerticalDownArrowProcess"/>
    <dgm:cxn modelId="{98734084-B4DD-8248-A0E6-D3500549ABAD}" type="presParOf" srcId="{0BCE69A3-E548-254B-AB7B-D4198B263425}" destId="{3975FCCC-31F8-CC4A-A368-2D01CA70C252}" srcOrd="1" destOrd="0" presId="urn:microsoft.com/office/officeart/2016/7/layout/VerticalDownArrowProcess"/>
    <dgm:cxn modelId="{6ECB89CE-E6E7-6946-B051-4694B3C162F3}" type="presParOf" srcId="{0BCE69A3-E548-254B-AB7B-D4198B263425}" destId="{1C5B59B2-B682-1843-86A4-FFAE71118906}" srcOrd="2" destOrd="0" presId="urn:microsoft.com/office/officeart/2016/7/layout/VerticalDownArrowProcess"/>
    <dgm:cxn modelId="{788A9312-8CB0-DC49-9FDC-764E2C66A217}" type="presParOf" srcId="{1C5B59B2-B682-1843-86A4-FFAE71118906}" destId="{44E73810-770D-E544-B323-5FC69C3EDB82}" srcOrd="0" destOrd="0" presId="urn:microsoft.com/office/officeart/2016/7/layout/VerticalDownArrowProcess"/>
    <dgm:cxn modelId="{D6C58FA1-8139-D147-B16A-30BF1E75BFD0}" type="presParOf" srcId="{1C5B59B2-B682-1843-86A4-FFAE71118906}" destId="{6C73DAA7-5B17-1E4C-92ED-6A55496F3975}" srcOrd="1" destOrd="0" presId="urn:microsoft.com/office/officeart/2016/7/layout/VerticalDownArrowProcess"/>
    <dgm:cxn modelId="{0D2A8D11-2424-B14C-B8F4-CC26F800FD20}" type="presParOf" srcId="{1C5B59B2-B682-1843-86A4-FFAE71118906}" destId="{8A722894-A28D-7F4A-98AE-F0C81EEE2035}" srcOrd="2" destOrd="0" presId="urn:microsoft.com/office/officeart/2016/7/layout/VerticalDownArrowProcess"/>
    <dgm:cxn modelId="{C2F58512-9131-C14D-B7D9-3A39C42B4C85}" type="presParOf" srcId="{0BCE69A3-E548-254B-AB7B-D4198B263425}" destId="{8F399CBD-89B3-C049-B610-53D59BB533A4}" srcOrd="3" destOrd="0" presId="urn:microsoft.com/office/officeart/2016/7/layout/VerticalDownArrowProcess"/>
    <dgm:cxn modelId="{0FC4F5CC-93A6-9E47-95D0-510F742C984D}" type="presParOf" srcId="{0BCE69A3-E548-254B-AB7B-D4198B263425}" destId="{0B48793A-05C6-8743-B223-ACDF6CC4D9D2}" srcOrd="4" destOrd="0" presId="urn:microsoft.com/office/officeart/2016/7/layout/VerticalDownArrowProcess"/>
    <dgm:cxn modelId="{6890CB91-53DD-B442-B64A-13F3273D4D88}" type="presParOf" srcId="{0B48793A-05C6-8743-B223-ACDF6CC4D9D2}" destId="{1A3A5B42-4B64-9945-949B-28C7039C359A}" srcOrd="0" destOrd="0" presId="urn:microsoft.com/office/officeart/2016/7/layout/VerticalDownArrowProcess"/>
    <dgm:cxn modelId="{9B77F789-F3E5-684A-A225-C5619A206162}" type="presParOf" srcId="{0B48793A-05C6-8743-B223-ACDF6CC4D9D2}" destId="{541EF1D8-D4C0-C54A-A42E-406E8DED8F10}" srcOrd="1" destOrd="0" presId="urn:microsoft.com/office/officeart/2016/7/layout/VerticalDownArrowProcess"/>
    <dgm:cxn modelId="{1F3DE931-B939-0447-8890-155ECD235690}" type="presParOf" srcId="{0B48793A-05C6-8743-B223-ACDF6CC4D9D2}" destId="{6CD1CBBC-C161-0747-9B06-25F4909A9DC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FD4181-F2F7-46AC-9514-7BE2122FCB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17D681C-202B-4BA7-9A03-6535782D3E2C}">
      <dgm:prSet/>
      <dgm:spPr/>
      <dgm:t>
        <a:bodyPr/>
        <a:lstStyle/>
        <a:p>
          <a:r>
            <a:rPr lang="en-GB" b="1" dirty="0"/>
            <a:t>Plan an interview for your rugby hero about their Rugby World Cup experiences.</a:t>
          </a:r>
          <a:endParaRPr lang="en-US" dirty="0"/>
        </a:p>
      </dgm:t>
    </dgm:pt>
    <dgm:pt modelId="{E24DB995-F697-4AA9-87F8-4E1D6E297EC6}" type="parTrans" cxnId="{4F5F0291-68DE-4205-A083-5CB5F25C1BA4}">
      <dgm:prSet/>
      <dgm:spPr/>
      <dgm:t>
        <a:bodyPr/>
        <a:lstStyle/>
        <a:p>
          <a:endParaRPr lang="en-US"/>
        </a:p>
      </dgm:t>
    </dgm:pt>
    <dgm:pt modelId="{165D1196-C828-4D81-AC63-195F84FA505B}" type="sibTrans" cxnId="{4F5F0291-68DE-4205-A083-5CB5F25C1BA4}">
      <dgm:prSet/>
      <dgm:spPr/>
      <dgm:t>
        <a:bodyPr/>
        <a:lstStyle/>
        <a:p>
          <a:endParaRPr lang="en-US"/>
        </a:p>
      </dgm:t>
    </dgm:pt>
    <dgm:pt modelId="{349A9B45-77A6-483A-9CA8-1852AFD9224A}">
      <dgm:prSet/>
      <dgm:spPr/>
      <dgm:t>
        <a:bodyPr/>
        <a:lstStyle/>
        <a:p>
          <a:r>
            <a:rPr lang="en-GB" b="1" dirty="0"/>
            <a:t>Winners to interview Sadia </a:t>
          </a:r>
          <a:r>
            <a:rPr lang="en-GB" b="1" dirty="0" err="1"/>
            <a:t>Kabeya</a:t>
          </a:r>
          <a:r>
            <a:rPr lang="en-GB" b="1" dirty="0"/>
            <a:t> of England and Loughborough Lightning in November 2023.</a:t>
          </a:r>
          <a:endParaRPr lang="en-US" dirty="0"/>
        </a:p>
      </dgm:t>
    </dgm:pt>
    <dgm:pt modelId="{11759E97-6C9B-41D7-8DCF-1224F2F67A0A}" type="parTrans" cxnId="{F1465AEB-ADA6-46EC-96CB-C405409EAB17}">
      <dgm:prSet/>
      <dgm:spPr/>
      <dgm:t>
        <a:bodyPr/>
        <a:lstStyle/>
        <a:p>
          <a:endParaRPr lang="en-US"/>
        </a:p>
      </dgm:t>
    </dgm:pt>
    <dgm:pt modelId="{92B4B3D1-2BED-4EFE-9B22-D1012B8708EF}" type="sibTrans" cxnId="{F1465AEB-ADA6-46EC-96CB-C405409EAB17}">
      <dgm:prSet/>
      <dgm:spPr/>
      <dgm:t>
        <a:bodyPr/>
        <a:lstStyle/>
        <a:p>
          <a:endParaRPr lang="en-US"/>
        </a:p>
      </dgm:t>
    </dgm:pt>
    <dgm:pt modelId="{FA8AA175-750F-4AE0-939B-C6EE6833902E}">
      <dgm:prSet/>
      <dgm:spPr/>
      <dgm:t>
        <a:bodyPr/>
        <a:lstStyle/>
        <a:p>
          <a:r>
            <a:rPr lang="en-US" dirty="0"/>
            <a:t>Competition entries can be in the form of a script or video.</a:t>
          </a:r>
        </a:p>
        <a:p>
          <a:r>
            <a:rPr lang="en-US" dirty="0"/>
            <a:t>Send the competition entries to: </a:t>
          </a:r>
        </a:p>
        <a:p>
          <a:r>
            <a:rPr lang="en-US" dirty="0"/>
            <a:t>Deadline for applications: Friday 27</a:t>
          </a:r>
          <a:r>
            <a:rPr lang="en-US" baseline="30000" dirty="0"/>
            <a:t>th</a:t>
          </a:r>
          <a:r>
            <a:rPr lang="en-US" dirty="0"/>
            <a:t> October</a:t>
          </a:r>
        </a:p>
      </dgm:t>
    </dgm:pt>
    <dgm:pt modelId="{A4AD9C7D-31F7-446F-924C-5D497819E064}" type="parTrans" cxnId="{5ADD2E2D-B7D4-428A-9F6E-5A2C3C94FC7D}">
      <dgm:prSet/>
      <dgm:spPr/>
      <dgm:t>
        <a:bodyPr/>
        <a:lstStyle/>
        <a:p>
          <a:endParaRPr lang="en-US"/>
        </a:p>
      </dgm:t>
    </dgm:pt>
    <dgm:pt modelId="{430D7197-2A64-49DB-92E4-A9F6AC427FA3}" type="sibTrans" cxnId="{5ADD2E2D-B7D4-428A-9F6E-5A2C3C94FC7D}">
      <dgm:prSet/>
      <dgm:spPr/>
      <dgm:t>
        <a:bodyPr/>
        <a:lstStyle/>
        <a:p>
          <a:endParaRPr lang="en-US"/>
        </a:p>
      </dgm:t>
    </dgm:pt>
    <dgm:pt modelId="{ED51FF85-A975-4097-850B-4DA7D5DD9019}" type="pres">
      <dgm:prSet presAssocID="{32FD4181-F2F7-46AC-9514-7BE2122FCB9F}" presName="linear" presStyleCnt="0">
        <dgm:presLayoutVars>
          <dgm:animLvl val="lvl"/>
          <dgm:resizeHandles val="exact"/>
        </dgm:presLayoutVars>
      </dgm:prSet>
      <dgm:spPr/>
    </dgm:pt>
    <dgm:pt modelId="{17FDC179-CE30-435D-A3EC-38F7D8A7D82F}" type="pres">
      <dgm:prSet presAssocID="{B17D681C-202B-4BA7-9A03-6535782D3E2C}" presName="parentText" presStyleLbl="node1" presStyleIdx="0" presStyleCnt="3" custScaleY="37421" custLinFactY="-105809" custLinFactNeighborX="2173" custLinFactNeighborY="-200000">
        <dgm:presLayoutVars>
          <dgm:chMax val="0"/>
          <dgm:bulletEnabled val="1"/>
        </dgm:presLayoutVars>
      </dgm:prSet>
      <dgm:spPr/>
    </dgm:pt>
    <dgm:pt modelId="{F75D1A62-1F94-481E-BDA8-93C79118A7AF}" type="pres">
      <dgm:prSet presAssocID="{165D1196-C828-4D81-AC63-195F84FA505B}" presName="spacer" presStyleCnt="0"/>
      <dgm:spPr/>
    </dgm:pt>
    <dgm:pt modelId="{25723738-4999-4313-B65D-DD4AE25ABFE9}" type="pres">
      <dgm:prSet presAssocID="{349A9B45-77A6-483A-9CA8-1852AFD9224A}" presName="parentText" presStyleLbl="node1" presStyleIdx="1" presStyleCnt="3" custScaleY="56674">
        <dgm:presLayoutVars>
          <dgm:chMax val="0"/>
          <dgm:bulletEnabled val="1"/>
        </dgm:presLayoutVars>
      </dgm:prSet>
      <dgm:spPr/>
    </dgm:pt>
    <dgm:pt modelId="{C5B1F5DB-5BD4-46FE-B04A-FEB69C9432C3}" type="pres">
      <dgm:prSet presAssocID="{92B4B3D1-2BED-4EFE-9B22-D1012B8708EF}" presName="spacer" presStyleCnt="0"/>
      <dgm:spPr/>
    </dgm:pt>
    <dgm:pt modelId="{21D0A7A7-1AD1-4919-B50F-F304CD24D6DD}" type="pres">
      <dgm:prSet presAssocID="{FA8AA175-750F-4AE0-939B-C6EE6833902E}" presName="parentText" presStyleLbl="node1" presStyleIdx="2" presStyleCnt="3">
        <dgm:presLayoutVars>
          <dgm:chMax val="0"/>
          <dgm:bulletEnabled val="1"/>
        </dgm:presLayoutVars>
      </dgm:prSet>
      <dgm:spPr/>
    </dgm:pt>
  </dgm:ptLst>
  <dgm:cxnLst>
    <dgm:cxn modelId="{5ADD2E2D-B7D4-428A-9F6E-5A2C3C94FC7D}" srcId="{32FD4181-F2F7-46AC-9514-7BE2122FCB9F}" destId="{FA8AA175-750F-4AE0-939B-C6EE6833902E}" srcOrd="2" destOrd="0" parTransId="{A4AD9C7D-31F7-446F-924C-5D497819E064}" sibTransId="{430D7197-2A64-49DB-92E4-A9F6AC427FA3}"/>
    <dgm:cxn modelId="{AAA37641-88EA-4A6E-BA61-DE0AE9281B4B}" type="presOf" srcId="{B17D681C-202B-4BA7-9A03-6535782D3E2C}" destId="{17FDC179-CE30-435D-A3EC-38F7D8A7D82F}" srcOrd="0" destOrd="0" presId="urn:microsoft.com/office/officeart/2005/8/layout/vList2"/>
    <dgm:cxn modelId="{6431356F-7A2B-481C-A4F0-C0EC5FF2D805}" type="presOf" srcId="{349A9B45-77A6-483A-9CA8-1852AFD9224A}" destId="{25723738-4999-4313-B65D-DD4AE25ABFE9}" srcOrd="0" destOrd="0" presId="urn:microsoft.com/office/officeart/2005/8/layout/vList2"/>
    <dgm:cxn modelId="{1FD7897B-5203-40C1-818F-807CD5EB6B65}" type="presOf" srcId="{32FD4181-F2F7-46AC-9514-7BE2122FCB9F}" destId="{ED51FF85-A975-4097-850B-4DA7D5DD9019}" srcOrd="0" destOrd="0" presId="urn:microsoft.com/office/officeart/2005/8/layout/vList2"/>
    <dgm:cxn modelId="{4F5F0291-68DE-4205-A083-5CB5F25C1BA4}" srcId="{32FD4181-F2F7-46AC-9514-7BE2122FCB9F}" destId="{B17D681C-202B-4BA7-9A03-6535782D3E2C}" srcOrd="0" destOrd="0" parTransId="{E24DB995-F697-4AA9-87F8-4E1D6E297EC6}" sibTransId="{165D1196-C828-4D81-AC63-195F84FA505B}"/>
    <dgm:cxn modelId="{D77803E1-795D-4D08-8A19-0C22925ECCB7}" type="presOf" srcId="{FA8AA175-750F-4AE0-939B-C6EE6833902E}" destId="{21D0A7A7-1AD1-4919-B50F-F304CD24D6DD}" srcOrd="0" destOrd="0" presId="urn:microsoft.com/office/officeart/2005/8/layout/vList2"/>
    <dgm:cxn modelId="{F1465AEB-ADA6-46EC-96CB-C405409EAB17}" srcId="{32FD4181-F2F7-46AC-9514-7BE2122FCB9F}" destId="{349A9B45-77A6-483A-9CA8-1852AFD9224A}" srcOrd="1" destOrd="0" parTransId="{11759E97-6C9B-41D7-8DCF-1224F2F67A0A}" sibTransId="{92B4B3D1-2BED-4EFE-9B22-D1012B8708EF}"/>
    <dgm:cxn modelId="{8141E420-9400-484E-93AC-C16CCB2F200D}" type="presParOf" srcId="{ED51FF85-A975-4097-850B-4DA7D5DD9019}" destId="{17FDC179-CE30-435D-A3EC-38F7D8A7D82F}" srcOrd="0" destOrd="0" presId="urn:microsoft.com/office/officeart/2005/8/layout/vList2"/>
    <dgm:cxn modelId="{8699D7E9-292A-453C-9F58-89E9F5BB586B}" type="presParOf" srcId="{ED51FF85-A975-4097-850B-4DA7D5DD9019}" destId="{F75D1A62-1F94-481E-BDA8-93C79118A7AF}" srcOrd="1" destOrd="0" presId="urn:microsoft.com/office/officeart/2005/8/layout/vList2"/>
    <dgm:cxn modelId="{5EE7EE4C-864D-4750-889E-00C7B89C475B}" type="presParOf" srcId="{ED51FF85-A975-4097-850B-4DA7D5DD9019}" destId="{25723738-4999-4313-B65D-DD4AE25ABFE9}" srcOrd="2" destOrd="0" presId="urn:microsoft.com/office/officeart/2005/8/layout/vList2"/>
    <dgm:cxn modelId="{DDCF4432-2B13-48F6-B614-70FF2034EDC0}" type="presParOf" srcId="{ED51FF85-A975-4097-850B-4DA7D5DD9019}" destId="{C5B1F5DB-5BD4-46FE-B04A-FEB69C9432C3}" srcOrd="3" destOrd="0" presId="urn:microsoft.com/office/officeart/2005/8/layout/vList2"/>
    <dgm:cxn modelId="{99076890-1058-43E5-BD98-ED47423B33DB}" type="presParOf" srcId="{ED51FF85-A975-4097-850B-4DA7D5DD9019}" destId="{21D0A7A7-1AD1-4919-B50F-F304CD24D6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DC179-CE30-435D-A3EC-38F7D8A7D82F}">
      <dsp:nvSpPr>
        <dsp:cNvPr id="0" name=""/>
        <dsp:cNvSpPr/>
      </dsp:nvSpPr>
      <dsp:spPr>
        <a:xfrm>
          <a:off x="0" y="26272"/>
          <a:ext cx="6841004"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Plan an interview for your rugby hero about their Rugby World Cup experiences.</a:t>
          </a:r>
          <a:endParaRPr lang="en-US" sz="2000" kern="1200"/>
        </a:p>
      </dsp:txBody>
      <dsp:txXfrm>
        <a:off x="38838" y="65110"/>
        <a:ext cx="6763328" cy="717924"/>
      </dsp:txXfrm>
    </dsp:sp>
    <dsp:sp modelId="{25723738-4999-4313-B65D-DD4AE25ABFE9}">
      <dsp:nvSpPr>
        <dsp:cNvPr id="0" name=""/>
        <dsp:cNvSpPr/>
      </dsp:nvSpPr>
      <dsp:spPr>
        <a:xfrm>
          <a:off x="0" y="879472"/>
          <a:ext cx="6841004"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Winners to interview Sadia </a:t>
          </a:r>
          <a:r>
            <a:rPr lang="en-GB" sz="2000" b="1" kern="1200" dirty="0" err="1"/>
            <a:t>Kabeya</a:t>
          </a:r>
          <a:r>
            <a:rPr lang="en-GB" sz="2000" b="1" kern="1200" dirty="0"/>
            <a:t> of England and Loughborough Lightning</a:t>
          </a:r>
          <a:endParaRPr lang="en-US" sz="2000" kern="1200" dirty="0"/>
        </a:p>
      </dsp:txBody>
      <dsp:txXfrm>
        <a:off x="38838" y="918310"/>
        <a:ext cx="6763328" cy="717924"/>
      </dsp:txXfrm>
    </dsp:sp>
    <dsp:sp modelId="{21D0A7A7-1AD1-4919-B50F-F304CD24D6DD}">
      <dsp:nvSpPr>
        <dsp:cNvPr id="0" name=""/>
        <dsp:cNvSpPr/>
      </dsp:nvSpPr>
      <dsp:spPr>
        <a:xfrm>
          <a:off x="0" y="1732672"/>
          <a:ext cx="6841004"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(application details on the last slide)</a:t>
          </a:r>
          <a:endParaRPr lang="en-US" sz="2000" kern="1200"/>
        </a:p>
      </dsp:txBody>
      <dsp:txXfrm>
        <a:off x="38838" y="1771510"/>
        <a:ext cx="6763328"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39C68-D35C-574E-A49B-7C34CA226873}">
      <dsp:nvSpPr>
        <dsp:cNvPr id="0" name=""/>
        <dsp:cNvSpPr/>
      </dsp:nvSpPr>
      <dsp:spPr>
        <a:xfrm>
          <a:off x="0" y="3721952"/>
          <a:ext cx="2628900" cy="94912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34696" rIns="186967" bIns="234696" numCol="1" spcCol="1270" anchor="ctr" anchorCtr="0">
          <a:noAutofit/>
        </a:bodyPr>
        <a:lstStyle/>
        <a:p>
          <a:pPr marL="0" lvl="0" indent="0" algn="ctr" defTabSz="1466850">
            <a:lnSpc>
              <a:spcPct val="90000"/>
            </a:lnSpc>
            <a:spcBef>
              <a:spcPct val="0"/>
            </a:spcBef>
            <a:spcAft>
              <a:spcPct val="35000"/>
            </a:spcAft>
            <a:buNone/>
          </a:pPr>
          <a:r>
            <a:rPr lang="en-US" sz="3300" kern="1200"/>
            <a:t>Discuss</a:t>
          </a:r>
        </a:p>
      </dsp:txBody>
      <dsp:txXfrm>
        <a:off x="0" y="3721952"/>
        <a:ext cx="2628900" cy="949127"/>
      </dsp:txXfrm>
    </dsp:sp>
    <dsp:sp modelId="{41070520-EE6F-7744-B786-7B7989A6DAAF}">
      <dsp:nvSpPr>
        <dsp:cNvPr id="0" name=""/>
        <dsp:cNvSpPr/>
      </dsp:nvSpPr>
      <dsp:spPr>
        <a:xfrm>
          <a:off x="2628900" y="3721952"/>
          <a:ext cx="7886700" cy="94912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03200" rIns="159980" bIns="203200" numCol="1" spcCol="1270" anchor="ctr" anchorCtr="0">
          <a:noAutofit/>
        </a:bodyPr>
        <a:lstStyle/>
        <a:p>
          <a:pPr marL="0" lvl="0" indent="0" algn="l" defTabSz="711200">
            <a:lnSpc>
              <a:spcPct val="90000"/>
            </a:lnSpc>
            <a:spcBef>
              <a:spcPct val="0"/>
            </a:spcBef>
            <a:spcAft>
              <a:spcPct val="35000"/>
            </a:spcAft>
            <a:buNone/>
          </a:pPr>
          <a:r>
            <a:rPr lang="en-US" sz="1600" kern="1200" dirty="0"/>
            <a:t>Discuss proposed a class/group interview. (The subject of our example is ‘Journey from a child to a World Cup star’ )</a:t>
          </a:r>
        </a:p>
      </dsp:txBody>
      <dsp:txXfrm>
        <a:off x="2628900" y="3721952"/>
        <a:ext cx="7886700" cy="949127"/>
      </dsp:txXfrm>
    </dsp:sp>
    <dsp:sp modelId="{6C73DAA7-5B17-1E4C-92ED-6A55496F3975}">
      <dsp:nvSpPr>
        <dsp:cNvPr id="0" name=""/>
        <dsp:cNvSpPr/>
      </dsp:nvSpPr>
      <dsp:spPr>
        <a:xfrm rot="10800000">
          <a:off x="0" y="1954744"/>
          <a:ext cx="2628900" cy="1781445"/>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34696" rIns="186967" bIns="234696" numCol="1" spcCol="1270" anchor="ctr" anchorCtr="0">
          <a:noAutofit/>
        </a:bodyPr>
        <a:lstStyle/>
        <a:p>
          <a:pPr marL="0" lvl="0" indent="0" algn="ctr" defTabSz="1466850">
            <a:lnSpc>
              <a:spcPct val="90000"/>
            </a:lnSpc>
            <a:spcBef>
              <a:spcPct val="0"/>
            </a:spcBef>
            <a:spcAft>
              <a:spcPct val="35000"/>
            </a:spcAft>
            <a:buNone/>
          </a:pPr>
          <a:r>
            <a:rPr lang="en-US" sz="3300" kern="1200"/>
            <a:t>Listen</a:t>
          </a:r>
        </a:p>
      </dsp:txBody>
      <dsp:txXfrm rot="-10800000">
        <a:off x="0" y="1954744"/>
        <a:ext cx="2628900" cy="1157939"/>
      </dsp:txXfrm>
    </dsp:sp>
    <dsp:sp modelId="{8A722894-A28D-7F4A-98AE-F0C81EEE2035}">
      <dsp:nvSpPr>
        <dsp:cNvPr id="0" name=""/>
        <dsp:cNvSpPr/>
      </dsp:nvSpPr>
      <dsp:spPr>
        <a:xfrm>
          <a:off x="2628900" y="1992171"/>
          <a:ext cx="7886700" cy="119567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03200" rIns="159980" bIns="203200" numCol="1" spcCol="1270" anchor="ctr" anchorCtr="0">
          <a:noAutofit/>
        </a:bodyPr>
        <a:lstStyle/>
        <a:p>
          <a:pPr marL="0" lvl="0" indent="0" algn="l" defTabSz="711200">
            <a:lnSpc>
              <a:spcPct val="90000"/>
            </a:lnSpc>
            <a:spcBef>
              <a:spcPct val="0"/>
            </a:spcBef>
            <a:spcAft>
              <a:spcPct val="35000"/>
            </a:spcAft>
            <a:buNone/>
          </a:pPr>
          <a:r>
            <a:rPr lang="en-US" sz="1600" kern="1200" dirty="0"/>
            <a:t>Listen and watch recordings of sports stars speaking about their live and what it is like to be a sports man or woman at the top of their game. What makes the interview interesting? How do the questions make it interesting?</a:t>
          </a:r>
        </a:p>
      </dsp:txBody>
      <dsp:txXfrm>
        <a:off x="2628900" y="1992171"/>
        <a:ext cx="7886700" cy="1195674"/>
      </dsp:txXfrm>
    </dsp:sp>
    <dsp:sp modelId="{541EF1D8-D4C0-C54A-A42E-406E8DED8F10}">
      <dsp:nvSpPr>
        <dsp:cNvPr id="0" name=""/>
        <dsp:cNvSpPr/>
      </dsp:nvSpPr>
      <dsp:spPr>
        <a:xfrm rot="10800000">
          <a:off x="0" y="1548"/>
          <a:ext cx="2628900" cy="1967432"/>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34696" rIns="186967"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Think about</a:t>
          </a:r>
        </a:p>
      </dsp:txBody>
      <dsp:txXfrm rot="-10800000">
        <a:off x="0" y="1548"/>
        <a:ext cx="2628900" cy="1278831"/>
      </dsp:txXfrm>
    </dsp:sp>
    <dsp:sp modelId="{6CD1CBBC-C161-0747-9B06-25F4909A9DC1}">
      <dsp:nvSpPr>
        <dsp:cNvPr id="0" name=""/>
        <dsp:cNvSpPr/>
      </dsp:nvSpPr>
      <dsp:spPr>
        <a:xfrm>
          <a:off x="2628900" y="70868"/>
          <a:ext cx="7886700" cy="131787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kern="1200" dirty="0"/>
            <a:t>Think about what it would be like to be a famous rugby player. Wouldn’t it be fascinating if we could hear them from that time speaking about their experiences as a child when they started playing the game and how they feel now they have played (or are about to play) in a World Cup.</a:t>
          </a:r>
        </a:p>
      </dsp:txBody>
      <dsp:txXfrm>
        <a:off x="2628900" y="70868"/>
        <a:ext cx="7886700" cy="1317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DC179-CE30-435D-A3EC-38F7D8A7D82F}">
      <dsp:nvSpPr>
        <dsp:cNvPr id="0" name=""/>
        <dsp:cNvSpPr/>
      </dsp:nvSpPr>
      <dsp:spPr>
        <a:xfrm>
          <a:off x="0" y="0"/>
          <a:ext cx="6841004" cy="4270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t>Plan an interview for your rugby hero about their Rugby World Cup experiences.</a:t>
          </a:r>
          <a:endParaRPr lang="en-US" sz="1500" kern="1200" dirty="0"/>
        </a:p>
      </dsp:txBody>
      <dsp:txXfrm>
        <a:off x="20847" y="20847"/>
        <a:ext cx="6799310" cy="385350"/>
      </dsp:txXfrm>
    </dsp:sp>
    <dsp:sp modelId="{25723738-4999-4313-B65D-DD4AE25ABFE9}">
      <dsp:nvSpPr>
        <dsp:cNvPr id="0" name=""/>
        <dsp:cNvSpPr/>
      </dsp:nvSpPr>
      <dsp:spPr>
        <a:xfrm>
          <a:off x="0" y="496014"/>
          <a:ext cx="6841004" cy="6467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t>Winners to interview Sadia </a:t>
          </a:r>
          <a:r>
            <a:rPr lang="en-GB" sz="1500" b="1" kern="1200" dirty="0" err="1"/>
            <a:t>Kabeya</a:t>
          </a:r>
          <a:r>
            <a:rPr lang="en-GB" sz="1500" b="1" kern="1200" dirty="0"/>
            <a:t> of England and Loughborough Lightning in November 2023.</a:t>
          </a:r>
          <a:endParaRPr lang="en-US" sz="1500" kern="1200" dirty="0"/>
        </a:p>
      </dsp:txBody>
      <dsp:txXfrm>
        <a:off x="31572" y="527586"/>
        <a:ext cx="6777860" cy="583613"/>
      </dsp:txXfrm>
    </dsp:sp>
    <dsp:sp modelId="{21D0A7A7-1AD1-4919-B50F-F304CD24D6DD}">
      <dsp:nvSpPr>
        <dsp:cNvPr id="0" name=""/>
        <dsp:cNvSpPr/>
      </dsp:nvSpPr>
      <dsp:spPr>
        <a:xfrm>
          <a:off x="0" y="1191731"/>
          <a:ext cx="6841004" cy="1141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Competition entries can be in the form of a script or video.</a:t>
          </a:r>
        </a:p>
        <a:p>
          <a:pPr marL="0" lvl="0" indent="0" algn="l" defTabSz="666750">
            <a:lnSpc>
              <a:spcPct val="90000"/>
            </a:lnSpc>
            <a:spcBef>
              <a:spcPct val="0"/>
            </a:spcBef>
            <a:spcAft>
              <a:spcPct val="35000"/>
            </a:spcAft>
            <a:buNone/>
          </a:pPr>
          <a:r>
            <a:rPr lang="en-US" sz="1500" kern="1200" dirty="0"/>
            <a:t>Send the competition entries to: </a:t>
          </a:r>
        </a:p>
        <a:p>
          <a:pPr marL="0" lvl="0" indent="0" algn="l" defTabSz="666750">
            <a:lnSpc>
              <a:spcPct val="90000"/>
            </a:lnSpc>
            <a:spcBef>
              <a:spcPct val="0"/>
            </a:spcBef>
            <a:spcAft>
              <a:spcPct val="35000"/>
            </a:spcAft>
            <a:buNone/>
          </a:pPr>
          <a:r>
            <a:rPr lang="en-US" sz="1500" kern="1200" dirty="0"/>
            <a:t>Deadline for applications: Friday 27</a:t>
          </a:r>
          <a:r>
            <a:rPr lang="en-US" sz="1500" kern="1200" baseline="30000" dirty="0"/>
            <a:t>th</a:t>
          </a:r>
          <a:r>
            <a:rPr lang="en-US" sz="1500" kern="1200" dirty="0"/>
            <a:t> October</a:t>
          </a:r>
        </a:p>
      </dsp:txBody>
      <dsp:txXfrm>
        <a:off x="55708" y="1247439"/>
        <a:ext cx="6729588" cy="10297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EAA7-C838-9449-E21D-74E2FB5F0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AF4F60-96F2-F8D8-3CB9-03C391D46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90657C-DD4D-5D32-8525-82759A179E72}"/>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5" name="Footer Placeholder 4">
            <a:extLst>
              <a:ext uri="{FF2B5EF4-FFF2-40B4-BE49-F238E27FC236}">
                <a16:creationId xmlns:a16="http://schemas.microsoft.com/office/drawing/2014/main" id="{BDEAE3C6-B651-7C13-AE2A-DC5219F0F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8BC70-346D-221B-EF11-B1B17B036A8F}"/>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192478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3D72-142B-FBEF-EE9B-F988632981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3D934-530D-CF88-9D39-214187EB13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DDA833-08E0-BE0C-4B70-2A60FA94853E}"/>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5" name="Footer Placeholder 4">
            <a:extLst>
              <a:ext uri="{FF2B5EF4-FFF2-40B4-BE49-F238E27FC236}">
                <a16:creationId xmlns:a16="http://schemas.microsoft.com/office/drawing/2014/main" id="{B977937D-87A3-DAF7-E65E-C1A59DB68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C6D80-819B-7B0E-92CD-6BFCED596B2C}"/>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41007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0CCE76-AC23-788A-EF38-A48B1C5F4B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E126CA-B9E5-F333-EBA8-705663575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12FF72-136B-B2B8-99C0-92A6168FAF81}"/>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5" name="Footer Placeholder 4">
            <a:extLst>
              <a:ext uri="{FF2B5EF4-FFF2-40B4-BE49-F238E27FC236}">
                <a16:creationId xmlns:a16="http://schemas.microsoft.com/office/drawing/2014/main" id="{798B4017-94C5-B3B9-774A-4021B9D3A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8B3F4-D817-1F7F-28F0-0D94859A5816}"/>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324277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8D57-65D4-6548-527E-8C16EC4FC9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B1E09-56B7-57EC-F399-4632A16598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3456B9-E440-A54C-C969-D47F23A01ECB}"/>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5" name="Footer Placeholder 4">
            <a:extLst>
              <a:ext uri="{FF2B5EF4-FFF2-40B4-BE49-F238E27FC236}">
                <a16:creationId xmlns:a16="http://schemas.microsoft.com/office/drawing/2014/main" id="{2F21EE50-2DF9-208F-96B2-DD6B668F3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13E3F-462C-3105-260B-AA03E770B122}"/>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368058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6E57-21CD-D0E1-DAC9-F1B5075DC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F2995C-655E-018C-1975-E8BCB22D9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DF184C-A49B-2241-F2CA-441E974D96CC}"/>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5" name="Footer Placeholder 4">
            <a:extLst>
              <a:ext uri="{FF2B5EF4-FFF2-40B4-BE49-F238E27FC236}">
                <a16:creationId xmlns:a16="http://schemas.microsoft.com/office/drawing/2014/main" id="{FA31FC54-3573-2E99-186F-06AC99C92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ACBC8-EB4E-435C-C711-8A095663650F}"/>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26239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417F-1DA3-6DC3-976B-2CF57E5139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7DB5EB-93E8-FEE8-E207-45B756164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BA7DE7-B51F-BAD8-8F08-64A0500899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908340-E3C1-5C33-62C6-DD74D68E801F}"/>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6" name="Footer Placeholder 5">
            <a:extLst>
              <a:ext uri="{FF2B5EF4-FFF2-40B4-BE49-F238E27FC236}">
                <a16:creationId xmlns:a16="http://schemas.microsoft.com/office/drawing/2014/main" id="{1E814F57-0D24-4FEE-E5DE-3380477D1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01AF2-45D3-9119-643A-EFB92D213CA4}"/>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64116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4793-762C-64EF-77C6-B710C927A4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30B3D9-6E5C-0079-A3F3-3BC173C0E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94A41-B593-1BED-3CB2-B11130334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35185E-B68F-58DF-8D47-04177F82F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8D5D7-1C7A-6944-DD20-37EDAF44A4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954893-587D-CA1A-2F84-D33D106968B5}"/>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8" name="Footer Placeholder 7">
            <a:extLst>
              <a:ext uri="{FF2B5EF4-FFF2-40B4-BE49-F238E27FC236}">
                <a16:creationId xmlns:a16="http://schemas.microsoft.com/office/drawing/2014/main" id="{B3F15988-F475-19BC-5996-98EA60EE2E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7C9557-B2D3-0CBC-4E4B-6EDB7924A466}"/>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135601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5756-618B-A072-A54B-2A3ED3DA35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8FF569-B9BA-2E2F-BA8B-FA1F7E9521BB}"/>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4" name="Footer Placeholder 3">
            <a:extLst>
              <a:ext uri="{FF2B5EF4-FFF2-40B4-BE49-F238E27FC236}">
                <a16:creationId xmlns:a16="http://schemas.microsoft.com/office/drawing/2014/main" id="{43D87CCA-DA1C-DC21-DDDA-CD7CBD833B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712153-8709-77D6-92DD-808330D85EB3}"/>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49726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BE978-298C-B535-731C-4F30E3900AC8}"/>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3" name="Footer Placeholder 2">
            <a:extLst>
              <a:ext uri="{FF2B5EF4-FFF2-40B4-BE49-F238E27FC236}">
                <a16:creationId xmlns:a16="http://schemas.microsoft.com/office/drawing/2014/main" id="{EAB49460-7234-BB9B-3073-F6C7B5D047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0AEFF5-E27D-7CD6-5DD7-AB3D88DD0769}"/>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335176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85C4-6756-E85D-E443-CD2FECBC9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92680E-9C1F-E9EA-D1FB-61BC2BD48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B7CBB5-7D25-162E-5630-1B5C84771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E4F88-33D0-5FC1-312F-E144C89948CF}"/>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6" name="Footer Placeholder 5">
            <a:extLst>
              <a:ext uri="{FF2B5EF4-FFF2-40B4-BE49-F238E27FC236}">
                <a16:creationId xmlns:a16="http://schemas.microsoft.com/office/drawing/2014/main" id="{F90D755D-E136-E871-671B-2C5666211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B9834-2752-2BAD-0818-0BE4F8BA93EA}"/>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19072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84BA-489A-88CF-A77A-7F6B773F0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65E5E3-0C39-47A4-BD10-0B88D6096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716E8E-FC15-B69A-8888-927C171BD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CCBA6E-DEA5-E480-9CE5-4D7BB74DE60A}"/>
              </a:ext>
            </a:extLst>
          </p:cNvPr>
          <p:cNvSpPr>
            <a:spLocks noGrp="1"/>
          </p:cNvSpPr>
          <p:nvPr>
            <p:ph type="dt" sz="half" idx="10"/>
          </p:nvPr>
        </p:nvSpPr>
        <p:spPr/>
        <p:txBody>
          <a:bodyPr/>
          <a:lstStyle/>
          <a:p>
            <a:fld id="{12EC01AD-43C1-2149-8DE4-FE575A947E47}" type="datetimeFigureOut">
              <a:rPr lang="en-US" smtClean="0"/>
              <a:t>10/4/2023</a:t>
            </a:fld>
            <a:endParaRPr lang="en-US"/>
          </a:p>
        </p:txBody>
      </p:sp>
      <p:sp>
        <p:nvSpPr>
          <p:cNvPr id="6" name="Footer Placeholder 5">
            <a:extLst>
              <a:ext uri="{FF2B5EF4-FFF2-40B4-BE49-F238E27FC236}">
                <a16:creationId xmlns:a16="http://schemas.microsoft.com/office/drawing/2014/main" id="{AF59C0EB-618D-E36C-4672-4478AAABB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721F8-E8C5-3573-6A39-1B7FFD4C7FA4}"/>
              </a:ext>
            </a:extLst>
          </p:cNvPr>
          <p:cNvSpPr>
            <a:spLocks noGrp="1"/>
          </p:cNvSpPr>
          <p:nvPr>
            <p:ph type="sldNum" sz="quarter" idx="12"/>
          </p:nvPr>
        </p:nvSpPr>
        <p:spPr/>
        <p:txBody>
          <a:bodyPr/>
          <a:lstStyle/>
          <a:p>
            <a:fld id="{5E77DD6E-69EF-D14E-8757-DA4561C6B9B7}" type="slidenum">
              <a:rPr lang="en-US" smtClean="0"/>
              <a:t>‹#›</a:t>
            </a:fld>
            <a:endParaRPr lang="en-US"/>
          </a:p>
        </p:txBody>
      </p:sp>
    </p:spTree>
    <p:extLst>
      <p:ext uri="{BB962C8B-B14F-4D97-AF65-F5344CB8AC3E}">
        <p14:creationId xmlns:p14="http://schemas.microsoft.com/office/powerpoint/2010/main" val="241228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51325-54FD-8AD1-180B-A10517077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9523C3-3FE8-97A5-E689-5CE1E9B84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48503-21C8-8E18-1701-0EF3713302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C01AD-43C1-2149-8DE4-FE575A947E47}" type="datetimeFigureOut">
              <a:rPr lang="en-US" smtClean="0"/>
              <a:t>10/4/2023</a:t>
            </a:fld>
            <a:endParaRPr lang="en-US"/>
          </a:p>
        </p:txBody>
      </p:sp>
      <p:sp>
        <p:nvSpPr>
          <p:cNvPr id="5" name="Footer Placeholder 4">
            <a:extLst>
              <a:ext uri="{FF2B5EF4-FFF2-40B4-BE49-F238E27FC236}">
                <a16:creationId xmlns:a16="http://schemas.microsoft.com/office/drawing/2014/main" id="{FE15D444-1478-CBF9-190E-247A74711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8743C7-64D9-414C-98FD-3322A4EBC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7DD6E-69EF-D14E-8757-DA4561C6B9B7}" type="slidenum">
              <a:rPr lang="en-US" smtClean="0"/>
              <a:t>‹#›</a:t>
            </a:fld>
            <a:endParaRPr lang="en-US"/>
          </a:p>
        </p:txBody>
      </p:sp>
    </p:spTree>
    <p:extLst>
      <p:ext uri="{BB962C8B-B14F-4D97-AF65-F5344CB8AC3E}">
        <p14:creationId xmlns:p14="http://schemas.microsoft.com/office/powerpoint/2010/main" val="4544145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rugbyworldcup.com/2023/"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s://www.ohs.org.uk/for-schools-main-page/" TargetMode="External"/><Relationship Id="rId2" Type="http://schemas.openxmlformats.org/officeDocument/2006/relationships/hyperlink" Target="https://lsf.org/fairfield/" TargetMode="External"/><Relationship Id="rId1" Type="http://schemas.openxmlformats.org/officeDocument/2006/relationships/slideLayout" Target="../slideLayouts/slideLayout1.xml"/><Relationship Id="rId6" Type="http://schemas.openxmlformats.org/officeDocument/2006/relationships/hyperlink" Target="https://nldrfu.co.uk/" TargetMode="External"/><Relationship Id="rId11" Type="http://schemas.openxmlformats.org/officeDocument/2006/relationships/image" Target="../media/image5.jpeg"/><Relationship Id="rId5" Type="http://schemas.openxmlformats.org/officeDocument/2006/relationships/image" Target="../media/image2.jpg"/><Relationship Id="rId10" Type="http://schemas.openxmlformats.org/officeDocument/2006/relationships/hyperlink" Target="https://www.world.rugby/news/832540/match-schedule-confirmed-for-wxv-2023" TargetMode="External"/><Relationship Id="rId4" Type="http://schemas.openxmlformats.org/officeDocument/2006/relationships/hyperlink" Target="https://www.englandrugby.com/home"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wiMyftCPIjA" TargetMode="External"/><Relationship Id="rId3" Type="http://schemas.openxmlformats.org/officeDocument/2006/relationships/image" Target="../media/image3.png"/><Relationship Id="rId7" Type="http://schemas.openxmlformats.org/officeDocument/2006/relationships/hyperlink" Target="https://www.youtube.com/watch?v=cX23inDZ0sY"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bbc.co.uk/sport/rugby-union/65240196" TargetMode="External"/><Relationship Id="rId5" Type="http://schemas.openxmlformats.org/officeDocument/2006/relationships/hyperlink" Target="https://www.theguardian.com/sport/2023/mar/24/sadia-kabeya-i-wasnt-one-who-set-their-sights-on-playing-for-england" TargetMode="External"/><Relationship Id="rId4" Type="http://schemas.openxmlformats.org/officeDocument/2006/relationships/hyperlink" Target="https://www.englandrugby.com/england/senior-women/squad/sadia-kabey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rugbyworldcup.com/2023/" TargetMode="External"/><Relationship Id="rId13" Type="http://schemas.openxmlformats.org/officeDocument/2006/relationships/image" Target="../media/image2.jpg"/><Relationship Id="rId3" Type="http://schemas.openxmlformats.org/officeDocument/2006/relationships/diagramLayout" Target="../diagrams/layout3.xml"/><Relationship Id="rId7" Type="http://schemas.openxmlformats.org/officeDocument/2006/relationships/image" Target="../media/image7.jpeg"/><Relationship Id="rId12" Type="http://schemas.openxmlformats.org/officeDocument/2006/relationships/hyperlink" Target="https://www.englandrugby.com/home" TargetMode="Externa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image" Target="../media/image5.jpeg"/><Relationship Id="rId5" Type="http://schemas.openxmlformats.org/officeDocument/2006/relationships/diagramColors" Target="../diagrams/colors3.xml"/><Relationship Id="rId15" Type="http://schemas.openxmlformats.org/officeDocument/2006/relationships/image" Target="../media/image3.png"/><Relationship Id="rId10" Type="http://schemas.openxmlformats.org/officeDocument/2006/relationships/hyperlink" Target="https://www.world.rugby/news/832540/match-schedule-confirmed-for-wxv-2023" TargetMode="External"/><Relationship Id="rId4" Type="http://schemas.openxmlformats.org/officeDocument/2006/relationships/diagramQuickStyle" Target="../diagrams/quickStyle3.xml"/><Relationship Id="rId9" Type="http://schemas.openxmlformats.org/officeDocument/2006/relationships/image" Target="../media/image4.png"/><Relationship Id="rId14" Type="http://schemas.openxmlformats.org/officeDocument/2006/relationships/hyperlink" Target="https://nldrfu.co.uk/"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hyperlink" Target="https://www.rugbyworldcup.com/2023/" TargetMode="External"/><Relationship Id="rId5" Type="http://schemas.openxmlformats.org/officeDocument/2006/relationships/diagramLayout" Target="../diagrams/layout1.xml"/><Relationship Id="rId10" Type="http://schemas.openxmlformats.org/officeDocument/2006/relationships/image" Target="../media/image7.jpeg"/><Relationship Id="rId4" Type="http://schemas.openxmlformats.org/officeDocument/2006/relationships/diagramData" Target="../diagrams/data1.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EVTeAgolZmw?feature=oembe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descr="A logo with text on it&#10;&#10;Description automatically generated">
            <a:hlinkClick r:id="rId2"/>
            <a:extLst>
              <a:ext uri="{FF2B5EF4-FFF2-40B4-BE49-F238E27FC236}">
                <a16:creationId xmlns:a16="http://schemas.microsoft.com/office/drawing/2014/main" id="{DAB26625-65DF-8E65-4C0C-D3E814978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299" y="5687591"/>
            <a:ext cx="1580152" cy="663756"/>
          </a:xfrm>
          <a:prstGeom prst="rect">
            <a:avLst/>
          </a:prstGeom>
        </p:spPr>
      </p:pic>
      <p:pic>
        <p:nvPicPr>
          <p:cNvPr id="7" name="Picture 6" descr="A red rose with green leaves and black text&#10;&#10;Description automatically generated">
            <a:hlinkClick r:id="rId4"/>
            <a:extLst>
              <a:ext uri="{FF2B5EF4-FFF2-40B4-BE49-F238E27FC236}">
                <a16:creationId xmlns:a16="http://schemas.microsoft.com/office/drawing/2014/main" id="{6D19BDBD-0C64-6A3A-B146-E1BFF70DF886}"/>
              </a:ext>
            </a:extLst>
          </p:cNvPr>
          <p:cNvPicPr>
            <a:picLocks noChangeAspect="1"/>
          </p:cNvPicPr>
          <p:nvPr/>
        </p:nvPicPr>
        <p:blipFill rotWithShape="1">
          <a:blip r:embed="rId5">
            <a:extLst>
              <a:ext uri="{28A0092B-C50C-407E-A947-70E740481C1C}">
                <a14:useLocalDpi xmlns:a14="http://schemas.microsoft.com/office/drawing/2010/main" val="0"/>
              </a:ext>
            </a:extLst>
          </a:blip>
          <a:srcRect t="6668"/>
          <a:stretch/>
        </p:blipFill>
        <p:spPr bwMode="auto">
          <a:xfrm>
            <a:off x="7542595" y="5688807"/>
            <a:ext cx="1441337" cy="663756"/>
          </a:xfrm>
          <a:prstGeom prst="rect">
            <a:avLst/>
          </a:prstGeom>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FF2591F-4F6E-6E45-B9C5-36CCB720D87B}"/>
              </a:ext>
            </a:extLst>
          </p:cNvPr>
          <p:cNvSpPr>
            <a:spLocks noGrp="1"/>
          </p:cNvSpPr>
          <p:nvPr>
            <p:ph type="ctrTitle"/>
          </p:nvPr>
        </p:nvSpPr>
        <p:spPr>
          <a:xfrm>
            <a:off x="125362" y="3666388"/>
            <a:ext cx="7809270" cy="1271099"/>
          </a:xfrm>
        </p:spPr>
        <p:txBody>
          <a:bodyPr vert="horz" lIns="91440" tIns="45720" rIns="91440" bIns="45720" rtlCol="0" anchor="ctr">
            <a:normAutofit fontScale="90000"/>
          </a:bodyPr>
          <a:lstStyle/>
          <a:p>
            <a:pPr algn="l"/>
            <a:r>
              <a:rPr lang="en-US" sz="4800" b="1" kern="1200" dirty="0">
                <a:solidFill>
                  <a:srgbClr val="FFFFFF"/>
                </a:solidFill>
                <a:latin typeface="+mj-lt"/>
                <a:ea typeface="+mj-ea"/>
                <a:cs typeface="+mj-cs"/>
              </a:rPr>
              <a:t>Lesson Plan: Preparing for an interview with a whole class or group</a:t>
            </a:r>
          </a:p>
        </p:txBody>
      </p:sp>
      <p:pic>
        <p:nvPicPr>
          <p:cNvPr id="10" name="Picture 9" descr="A close-up of a logo&#10;&#10;Description automatically generated">
            <a:hlinkClick r:id="rId6"/>
            <a:extLst>
              <a:ext uri="{FF2B5EF4-FFF2-40B4-BE49-F238E27FC236}">
                <a16:creationId xmlns:a16="http://schemas.microsoft.com/office/drawing/2014/main" id="{1ACF3D47-29A3-240E-DEE3-5C0DDFFA7B93}"/>
              </a:ext>
            </a:extLst>
          </p:cNvPr>
          <p:cNvPicPr>
            <a:picLocks noChangeAspect="1"/>
          </p:cNvPicPr>
          <p:nvPr/>
        </p:nvPicPr>
        <p:blipFill rotWithShape="1">
          <a:blip r:embed="rId7">
            <a:extLst>
              <a:ext uri="{28A0092B-C50C-407E-A947-70E740481C1C}">
                <a14:useLocalDpi xmlns:a14="http://schemas.microsoft.com/office/drawing/2010/main" val="0"/>
              </a:ext>
            </a:extLst>
          </a:blip>
          <a:srcRect t="6994" b="-2"/>
          <a:stretch/>
        </p:blipFill>
        <p:spPr bwMode="auto">
          <a:xfrm>
            <a:off x="9160755" y="5724812"/>
            <a:ext cx="2868871" cy="626535"/>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5E7BC01-F112-7A66-8C4A-739DA8E74EBF}"/>
              </a:ext>
            </a:extLst>
          </p:cNvPr>
          <p:cNvSpPr txBox="1"/>
          <p:nvPr/>
        </p:nvSpPr>
        <p:spPr>
          <a:xfrm>
            <a:off x="250724" y="444902"/>
            <a:ext cx="10072720" cy="1446550"/>
          </a:xfrm>
          <a:prstGeom prst="rect">
            <a:avLst/>
          </a:prstGeom>
          <a:noFill/>
        </p:spPr>
        <p:txBody>
          <a:bodyPr wrap="square" rtlCol="0">
            <a:spAutoFit/>
          </a:bodyPr>
          <a:lstStyle/>
          <a:p>
            <a:r>
              <a:rPr lang="en-GB" sz="4400" b="1" dirty="0">
                <a:solidFill>
                  <a:srgbClr val="002060"/>
                </a:solidFill>
              </a:rPr>
              <a:t>Men’s Rugby World Cup and Women’s WXV interview competition</a:t>
            </a:r>
          </a:p>
        </p:txBody>
      </p:sp>
      <p:pic>
        <p:nvPicPr>
          <p:cNvPr id="30" name="Picture 29" descr="A logo of a rugby world cup&#10;&#10;Description automatically generated">
            <a:hlinkClick r:id="rId8"/>
            <a:extLst>
              <a:ext uri="{FF2B5EF4-FFF2-40B4-BE49-F238E27FC236}">
                <a16:creationId xmlns:a16="http://schemas.microsoft.com/office/drawing/2014/main" id="{7D57645D-F9C0-2E20-2BD4-D4773BFAE2C4}"/>
              </a:ext>
            </a:extLst>
          </p:cNvPr>
          <p:cNvPicPr>
            <a:picLocks noChangeAspect="1"/>
          </p:cNvPicPr>
          <p:nvPr/>
        </p:nvPicPr>
        <p:blipFill>
          <a:blip r:embed="rId9"/>
          <a:stretch>
            <a:fillRect/>
          </a:stretch>
        </p:blipFill>
        <p:spPr>
          <a:xfrm>
            <a:off x="9886122" y="296331"/>
            <a:ext cx="1759537" cy="2352930"/>
          </a:xfrm>
          <a:prstGeom prst="rect">
            <a:avLst/>
          </a:prstGeom>
        </p:spPr>
      </p:pic>
      <p:sp>
        <p:nvSpPr>
          <p:cNvPr id="35" name="TextBox 34">
            <a:extLst>
              <a:ext uri="{FF2B5EF4-FFF2-40B4-BE49-F238E27FC236}">
                <a16:creationId xmlns:a16="http://schemas.microsoft.com/office/drawing/2014/main" id="{FB0726AB-2E33-756A-E9D3-4DCAF5F1E16A}"/>
              </a:ext>
            </a:extLst>
          </p:cNvPr>
          <p:cNvSpPr txBox="1"/>
          <p:nvPr/>
        </p:nvSpPr>
        <p:spPr>
          <a:xfrm>
            <a:off x="3623432" y="5687591"/>
            <a:ext cx="2447400" cy="646331"/>
          </a:xfrm>
          <a:prstGeom prst="rect">
            <a:avLst/>
          </a:prstGeom>
          <a:noFill/>
        </p:spPr>
        <p:txBody>
          <a:bodyPr wrap="square" rtlCol="0">
            <a:spAutoFit/>
          </a:bodyPr>
          <a:lstStyle/>
          <a:p>
            <a:r>
              <a:rPr lang="en-GB" b="1" dirty="0">
                <a:solidFill>
                  <a:srgbClr val="002060"/>
                </a:solidFill>
              </a:rPr>
              <a:t>Resources and prize support from:</a:t>
            </a:r>
          </a:p>
        </p:txBody>
      </p:sp>
      <p:pic>
        <p:nvPicPr>
          <p:cNvPr id="1026" name="Picture 2">
            <a:hlinkClick r:id="rId10"/>
            <a:extLst>
              <a:ext uri="{FF2B5EF4-FFF2-40B4-BE49-F238E27FC236}">
                <a16:creationId xmlns:a16="http://schemas.microsoft.com/office/drawing/2014/main" id="{A24CB3F2-765E-6D12-22AB-355C848DEC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85544" y="3023214"/>
            <a:ext cx="2259731" cy="1271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12"/>
            <a:extLst>
              <a:ext uri="{FF2B5EF4-FFF2-40B4-BE49-F238E27FC236}">
                <a16:creationId xmlns:a16="http://schemas.microsoft.com/office/drawing/2014/main" id="{F173C90F-CDBE-C9EF-882A-34E480FDC439}"/>
              </a:ext>
            </a:extLst>
          </p:cNvPr>
          <p:cNvPicPr>
            <a:picLocks noChangeAspect="1"/>
          </p:cNvPicPr>
          <p:nvPr/>
        </p:nvPicPr>
        <p:blipFill>
          <a:blip r:embed="rId13"/>
          <a:stretch>
            <a:fillRect/>
          </a:stretch>
        </p:blipFill>
        <p:spPr>
          <a:xfrm>
            <a:off x="2336568" y="5730252"/>
            <a:ext cx="1008290" cy="700885"/>
          </a:xfrm>
          <a:prstGeom prst="rect">
            <a:avLst/>
          </a:prstGeom>
        </p:spPr>
      </p:pic>
      <p:sp>
        <p:nvSpPr>
          <p:cNvPr id="4" name="TextBox 3">
            <a:extLst>
              <a:ext uri="{FF2B5EF4-FFF2-40B4-BE49-F238E27FC236}">
                <a16:creationId xmlns:a16="http://schemas.microsoft.com/office/drawing/2014/main" id="{D1D2A388-0AAD-CF5E-7633-591CB7DCF0FF}"/>
              </a:ext>
            </a:extLst>
          </p:cNvPr>
          <p:cNvSpPr txBox="1"/>
          <p:nvPr/>
        </p:nvSpPr>
        <p:spPr>
          <a:xfrm>
            <a:off x="-1" y="5724812"/>
            <a:ext cx="2239617" cy="646331"/>
          </a:xfrm>
          <a:prstGeom prst="rect">
            <a:avLst/>
          </a:prstGeom>
          <a:noFill/>
        </p:spPr>
        <p:txBody>
          <a:bodyPr wrap="square" rtlCol="0">
            <a:spAutoFit/>
          </a:bodyPr>
          <a:lstStyle/>
          <a:p>
            <a:r>
              <a:rPr lang="en-GB" b="1" dirty="0">
                <a:solidFill>
                  <a:srgbClr val="002060"/>
                </a:solidFill>
              </a:rPr>
              <a:t>Lesson adapted from resources at:</a:t>
            </a:r>
          </a:p>
        </p:txBody>
      </p:sp>
    </p:spTree>
    <p:extLst>
      <p:ext uri="{BB962C8B-B14F-4D97-AF65-F5344CB8AC3E}">
        <p14:creationId xmlns:p14="http://schemas.microsoft.com/office/powerpoint/2010/main" val="182804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9CBB-521B-5D4C-A694-08996B6E8D10}"/>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The Actual Interview</a:t>
            </a:r>
          </a:p>
        </p:txBody>
      </p:sp>
      <p:sp>
        <p:nvSpPr>
          <p:cNvPr id="3" name="Content Placeholder 2">
            <a:extLst>
              <a:ext uri="{FF2B5EF4-FFF2-40B4-BE49-F238E27FC236}">
                <a16:creationId xmlns:a16="http://schemas.microsoft.com/office/drawing/2014/main" id="{4FF18AEC-86DF-D645-983F-066D036BD618}"/>
              </a:ext>
            </a:extLst>
          </p:cNvPr>
          <p:cNvSpPr>
            <a:spLocks noGrp="1"/>
          </p:cNvSpPr>
          <p:nvPr>
            <p:ph idx="1"/>
          </p:nvPr>
        </p:nvSpPr>
        <p:spPr>
          <a:xfrm>
            <a:off x="4554082" y="1146861"/>
            <a:ext cx="6055721" cy="5743612"/>
          </a:xfrm>
        </p:spPr>
        <p:txBody>
          <a:bodyPr anchor="ctr">
            <a:normAutofit fontScale="92500"/>
          </a:bodyPr>
          <a:lstStyle/>
          <a:p>
            <a:pPr>
              <a:spcBef>
                <a:spcPts val="1200"/>
              </a:spcBef>
            </a:pPr>
            <a:r>
              <a:rPr lang="en-GB" altLang="en-US" sz="2400" dirty="0"/>
              <a:t>Set up interview space and test your recorder.</a:t>
            </a:r>
          </a:p>
          <a:p>
            <a:pPr>
              <a:spcBef>
                <a:spcPts val="1200"/>
              </a:spcBef>
            </a:pPr>
            <a:r>
              <a:rPr lang="en-GB" altLang="en-US" sz="2400" dirty="0"/>
              <a:t>Decide who asks the questions and in what order.</a:t>
            </a:r>
          </a:p>
          <a:p>
            <a:pPr>
              <a:spcBef>
                <a:spcPts val="1200"/>
              </a:spcBef>
            </a:pPr>
            <a:r>
              <a:rPr lang="en-GB" altLang="en-US" sz="2400" dirty="0"/>
              <a:t>Say it’s important not to put hands up or look as if you’d like to interrupt, while the interviewee is speaking, as you can’t know what to ask until you’ve heard what they have to say!</a:t>
            </a:r>
          </a:p>
          <a:p>
            <a:pPr>
              <a:spcBef>
                <a:spcPts val="1200"/>
              </a:spcBef>
            </a:pPr>
            <a:r>
              <a:rPr lang="en-GB" altLang="en-US" sz="2400" dirty="0"/>
              <a:t>Collect your interviewee and explain what will happen. </a:t>
            </a:r>
          </a:p>
          <a:p>
            <a:pPr>
              <a:spcBef>
                <a:spcPts val="1200"/>
              </a:spcBef>
            </a:pPr>
            <a:r>
              <a:rPr lang="en-GB" altLang="en-US" sz="2400" dirty="0"/>
              <a:t>Record the interview.</a:t>
            </a:r>
          </a:p>
          <a:p>
            <a:pPr>
              <a:spcBef>
                <a:spcPts val="1200"/>
              </a:spcBef>
            </a:pPr>
            <a:r>
              <a:rPr lang="en-GB" altLang="en-US" sz="2400" dirty="0"/>
              <a:t>Towards the end, make sure someone asks a ‘wrapping-up’ question  (“Looking back….) </a:t>
            </a:r>
          </a:p>
          <a:p>
            <a:pPr>
              <a:spcBef>
                <a:spcPts val="1200"/>
              </a:spcBef>
            </a:pPr>
            <a:r>
              <a:rPr lang="en-GB" altLang="en-US" sz="2400" dirty="0"/>
              <a:t>If time, ask interviewee for any memories not covered.</a:t>
            </a:r>
          </a:p>
          <a:p>
            <a:pPr>
              <a:spcBef>
                <a:spcPts val="1200"/>
              </a:spcBef>
            </a:pPr>
            <a:r>
              <a:rPr lang="en-GB" altLang="en-US" sz="2400" dirty="0"/>
              <a:t>Turn off the recorder and check the recording. </a:t>
            </a:r>
          </a:p>
          <a:p>
            <a:pPr marL="0" indent="0">
              <a:buNone/>
            </a:pPr>
            <a:endParaRPr lang="en-US" sz="2000" dirty="0"/>
          </a:p>
        </p:txBody>
      </p:sp>
      <p:pic>
        <p:nvPicPr>
          <p:cNvPr id="5" name="Picture 4">
            <a:extLst>
              <a:ext uri="{FF2B5EF4-FFF2-40B4-BE49-F238E27FC236}">
                <a16:creationId xmlns:a16="http://schemas.microsoft.com/office/drawing/2014/main" id="{291FB076-A1C0-634A-1D05-B3C836118F4B}"/>
              </a:ext>
            </a:extLst>
          </p:cNvPr>
          <p:cNvPicPr>
            <a:picLocks noChangeAspect="1"/>
          </p:cNvPicPr>
          <p:nvPr/>
        </p:nvPicPr>
        <p:blipFill>
          <a:blip r:embed="rId2"/>
          <a:stretch>
            <a:fillRect/>
          </a:stretch>
        </p:blipFill>
        <p:spPr>
          <a:xfrm>
            <a:off x="448098" y="1310987"/>
            <a:ext cx="3851634" cy="3851634"/>
          </a:xfrm>
          <a:prstGeom prst="rect">
            <a:avLst/>
          </a:prstGeom>
        </p:spPr>
      </p:pic>
      <p:sp>
        <p:nvSpPr>
          <p:cNvPr id="6" name="TextBox 5">
            <a:extLst>
              <a:ext uri="{FF2B5EF4-FFF2-40B4-BE49-F238E27FC236}">
                <a16:creationId xmlns:a16="http://schemas.microsoft.com/office/drawing/2014/main" id="{B8764ED2-7D9A-198B-1218-D5CA7569BC5C}"/>
              </a:ext>
            </a:extLst>
          </p:cNvPr>
          <p:cNvSpPr txBox="1"/>
          <p:nvPr/>
        </p:nvSpPr>
        <p:spPr>
          <a:xfrm>
            <a:off x="650527" y="4820578"/>
            <a:ext cx="4014559" cy="1754326"/>
          </a:xfrm>
          <a:prstGeom prst="rect">
            <a:avLst/>
          </a:prstGeom>
          <a:noFill/>
        </p:spPr>
        <p:txBody>
          <a:bodyPr wrap="square" rtlCol="0">
            <a:spAutoFit/>
          </a:bodyPr>
          <a:lstStyle/>
          <a:p>
            <a:pPr algn="ctr"/>
            <a:r>
              <a:rPr lang="en-GB" sz="5400" b="1" dirty="0"/>
              <a:t>The actual interview!</a:t>
            </a:r>
          </a:p>
        </p:txBody>
      </p:sp>
      <p:pic>
        <p:nvPicPr>
          <p:cNvPr id="7" name="Picture 6" descr="A close-up of a logo&#10;&#10;Description automatically generated">
            <a:extLst>
              <a:ext uri="{FF2B5EF4-FFF2-40B4-BE49-F238E27FC236}">
                <a16:creationId xmlns:a16="http://schemas.microsoft.com/office/drawing/2014/main" id="{DBAADD86-52D8-B72E-28B9-CA3EFDDF9E89}"/>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pic>
        <p:nvPicPr>
          <p:cNvPr id="9" name="Picture 8" descr="A logo of a rugby world cup&#10;&#10;Description automatically generated">
            <a:extLst>
              <a:ext uri="{FF2B5EF4-FFF2-40B4-BE49-F238E27FC236}">
                <a16:creationId xmlns:a16="http://schemas.microsoft.com/office/drawing/2014/main" id="{ABC89D64-8436-5775-5767-6C704917336B}"/>
              </a:ext>
            </a:extLst>
          </p:cNvPr>
          <p:cNvPicPr>
            <a:picLocks noChangeAspect="1"/>
          </p:cNvPicPr>
          <p:nvPr/>
        </p:nvPicPr>
        <p:blipFill>
          <a:blip r:embed="rId4"/>
          <a:stretch>
            <a:fillRect/>
          </a:stretch>
        </p:blipFill>
        <p:spPr>
          <a:xfrm>
            <a:off x="11176361" y="49107"/>
            <a:ext cx="820908" cy="1097754"/>
          </a:xfrm>
          <a:prstGeom prst="rect">
            <a:avLst/>
          </a:prstGeom>
        </p:spPr>
      </p:pic>
      <p:sp>
        <p:nvSpPr>
          <p:cNvPr id="37" name="TextBox 36">
            <a:extLst>
              <a:ext uri="{FF2B5EF4-FFF2-40B4-BE49-F238E27FC236}">
                <a16:creationId xmlns:a16="http://schemas.microsoft.com/office/drawing/2014/main" id="{B30E9F27-8C54-7A91-A38C-D11BD41EA451}"/>
              </a:ext>
            </a:extLst>
          </p:cNvPr>
          <p:cNvSpPr txBox="1"/>
          <p:nvPr/>
        </p:nvSpPr>
        <p:spPr>
          <a:xfrm>
            <a:off x="194731" y="0"/>
            <a:ext cx="9935401" cy="1089529"/>
          </a:xfrm>
          <a:prstGeom prst="rect">
            <a:avLst/>
          </a:prstGeom>
          <a:noFill/>
        </p:spPr>
        <p:txBody>
          <a:bodyPr wrap="square" rtlCol="0">
            <a:spAutoFit/>
          </a:bodyPr>
          <a:lstStyle/>
          <a:p>
            <a:pPr>
              <a:lnSpc>
                <a:spcPct val="90000"/>
              </a:lnSpc>
              <a:spcBef>
                <a:spcPct val="0"/>
              </a:spcBef>
            </a:pPr>
            <a:r>
              <a:rPr lang="en-GB" sz="3600" b="1" dirty="0">
                <a:solidFill>
                  <a:srgbClr val="FF0000"/>
                </a:solidFill>
                <a:latin typeface="+mj-lt"/>
                <a:ea typeface="+mj-ea"/>
                <a:cs typeface="+mj-cs"/>
              </a:rPr>
              <a:t>Try using a guest or adult to help act out the interview as the person they have planned for</a:t>
            </a:r>
          </a:p>
        </p:txBody>
      </p:sp>
    </p:spTree>
    <p:extLst>
      <p:ext uri="{BB962C8B-B14F-4D97-AF65-F5344CB8AC3E}">
        <p14:creationId xmlns:p14="http://schemas.microsoft.com/office/powerpoint/2010/main" val="306002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6587-5092-DE43-8782-DA5A4EAFF5B7}"/>
              </a:ext>
            </a:extLst>
          </p:cNvPr>
          <p:cNvSpPr>
            <a:spLocks noGrp="1"/>
          </p:cNvSpPr>
          <p:nvPr>
            <p:ph type="title"/>
          </p:nvPr>
        </p:nvSpPr>
        <p:spPr>
          <a:xfrm>
            <a:off x="838200" y="963877"/>
            <a:ext cx="3494362" cy="4930246"/>
          </a:xfrm>
        </p:spPr>
        <p:txBody>
          <a:bodyPr>
            <a:normAutofit/>
          </a:bodyPr>
          <a:lstStyle/>
          <a:p>
            <a:pPr algn="r"/>
            <a:r>
              <a:rPr lang="en-GB" altLang="en-US" b="1" dirty="0">
                <a:solidFill>
                  <a:srgbClr val="FF0000"/>
                </a:solidFill>
              </a:rPr>
              <a:t>Possible follow up activities</a:t>
            </a:r>
            <a:endParaRPr lang="en-US" b="1" dirty="0">
              <a:solidFill>
                <a:srgbClr val="FF0000"/>
              </a:solidFill>
            </a:endParaRPr>
          </a:p>
        </p:txBody>
      </p:sp>
      <p:sp>
        <p:nvSpPr>
          <p:cNvPr id="41" name="Content Placeholder 2">
            <a:extLst>
              <a:ext uri="{FF2B5EF4-FFF2-40B4-BE49-F238E27FC236}">
                <a16:creationId xmlns:a16="http://schemas.microsoft.com/office/drawing/2014/main" id="{80550AD9-CD72-6A40-A916-E394C7752A1C}"/>
              </a:ext>
            </a:extLst>
          </p:cNvPr>
          <p:cNvSpPr>
            <a:spLocks noGrp="1"/>
          </p:cNvSpPr>
          <p:nvPr>
            <p:ph idx="1"/>
          </p:nvPr>
        </p:nvSpPr>
        <p:spPr>
          <a:xfrm>
            <a:off x="4976031" y="963877"/>
            <a:ext cx="6377769" cy="4930246"/>
          </a:xfrm>
        </p:spPr>
        <p:txBody>
          <a:bodyPr anchor="ctr">
            <a:normAutofit lnSpcReduction="10000"/>
          </a:bodyPr>
          <a:lstStyle/>
          <a:p>
            <a:pPr>
              <a:spcBef>
                <a:spcPts val="1200"/>
              </a:spcBef>
              <a:buNone/>
            </a:pPr>
            <a:r>
              <a:rPr lang="en-GB" altLang="en-US" sz="2200" dirty="0"/>
              <a:t>Depending on age of class/group, you could get them to:</a:t>
            </a:r>
          </a:p>
          <a:p>
            <a:pPr>
              <a:spcBef>
                <a:spcPts val="1200"/>
              </a:spcBef>
            </a:pPr>
            <a:r>
              <a:rPr lang="en-GB" altLang="en-US" sz="2200" dirty="0"/>
              <a:t>Write thank-you letters</a:t>
            </a:r>
          </a:p>
          <a:p>
            <a:pPr>
              <a:spcBef>
                <a:spcPts val="1200"/>
              </a:spcBef>
            </a:pPr>
            <a:r>
              <a:rPr lang="en-GB" altLang="en-US" sz="2200" dirty="0"/>
              <a:t>Write a short account of what they’ve heard or draw an illustration.  </a:t>
            </a:r>
          </a:p>
          <a:p>
            <a:pPr>
              <a:spcBef>
                <a:spcPts val="1200"/>
              </a:spcBef>
            </a:pPr>
            <a:r>
              <a:rPr lang="en-GB" altLang="en-US" sz="2200" dirty="0"/>
              <a:t>Write an imaginary story or drama with your star as the main character.</a:t>
            </a:r>
          </a:p>
          <a:p>
            <a:pPr>
              <a:spcBef>
                <a:spcPts val="1200"/>
              </a:spcBef>
            </a:pPr>
            <a:r>
              <a:rPr lang="en-GB" altLang="en-US" sz="2200" dirty="0"/>
              <a:t>If you have a good recording, make ‘production decisions’ about the best bits. Consider transcribing or editing these memories. </a:t>
            </a:r>
          </a:p>
          <a:p>
            <a:pPr>
              <a:spcBef>
                <a:spcPts val="1200"/>
              </a:spcBef>
            </a:pPr>
            <a:r>
              <a:rPr lang="en-GB" altLang="en-US" sz="2200" dirty="0"/>
              <a:t>Share what they’ve learnt with another class.</a:t>
            </a:r>
          </a:p>
          <a:p>
            <a:pPr>
              <a:spcBef>
                <a:spcPts val="1200"/>
              </a:spcBef>
            </a:pPr>
            <a:r>
              <a:rPr lang="en-GB" altLang="en-US" sz="2200" dirty="0"/>
              <a:t>Compare the oral testimony with written sources/ photos. What insights have they gained from the interview? </a:t>
            </a:r>
          </a:p>
        </p:txBody>
      </p:sp>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979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a:xfrm>
            <a:off x="541891" y="39445"/>
            <a:ext cx="7026550" cy="1325563"/>
          </a:xfrm>
        </p:spPr>
        <p:txBody>
          <a:bodyPr/>
          <a:lstStyle/>
          <a:p>
            <a:r>
              <a:rPr lang="en-GB" b="1" dirty="0">
                <a:solidFill>
                  <a:srgbClr val="002060"/>
                </a:solidFill>
                <a:latin typeface="+mn-lt"/>
                <a:ea typeface="+mn-ea"/>
                <a:cs typeface="+mn-cs"/>
              </a:rPr>
              <a:t>Sadia </a:t>
            </a:r>
            <a:r>
              <a:rPr lang="en-GB" b="1" dirty="0" err="1">
                <a:solidFill>
                  <a:srgbClr val="002060"/>
                </a:solidFill>
                <a:latin typeface="+mn-lt"/>
                <a:ea typeface="+mn-ea"/>
                <a:cs typeface="+mn-cs"/>
              </a:rPr>
              <a:t>Kabeya</a:t>
            </a:r>
            <a:r>
              <a:rPr lang="en-GB" b="1" dirty="0">
                <a:solidFill>
                  <a:srgbClr val="002060"/>
                </a:solidFill>
                <a:latin typeface="+mn-lt"/>
                <a:ea typeface="+mn-ea"/>
                <a:cs typeface="+mn-cs"/>
              </a:rPr>
              <a:t> - images</a:t>
            </a:r>
          </a:p>
        </p:txBody>
      </p:sp>
      <p:sp>
        <p:nvSpPr>
          <p:cNvPr id="10" name="TextBox 9">
            <a:extLst>
              <a:ext uri="{FF2B5EF4-FFF2-40B4-BE49-F238E27FC236}">
                <a16:creationId xmlns:a16="http://schemas.microsoft.com/office/drawing/2014/main" id="{F498AC93-F24E-9D41-3273-F4C9ACBDA9B0}"/>
              </a:ext>
            </a:extLst>
          </p:cNvPr>
          <p:cNvSpPr txBox="1"/>
          <p:nvPr/>
        </p:nvSpPr>
        <p:spPr>
          <a:xfrm>
            <a:off x="838199" y="2384239"/>
            <a:ext cx="10338161" cy="646331"/>
          </a:xfrm>
          <a:prstGeom prst="rect">
            <a:avLst/>
          </a:prstGeom>
          <a:noFill/>
        </p:spPr>
        <p:txBody>
          <a:bodyPr wrap="square">
            <a:spAutoFit/>
          </a:bodyPr>
          <a:lstStyle/>
          <a:p>
            <a:endParaRPr lang="en-GB" b="1" dirty="0"/>
          </a:p>
          <a:p>
            <a:endParaRPr lang="en-GB" dirty="0"/>
          </a:p>
        </p:txBody>
      </p:sp>
      <p:pic>
        <p:nvPicPr>
          <p:cNvPr id="3074" name="Picture 2" descr="Sadia Kabeya: 'I was like: wow, this is what international rugby feels  like' | England women's rugby union team | The Guardian">
            <a:extLst>
              <a:ext uri="{FF2B5EF4-FFF2-40B4-BE49-F238E27FC236}">
                <a16:creationId xmlns:a16="http://schemas.microsoft.com/office/drawing/2014/main" id="{09EC04F1-1D30-D206-CDA5-E16908265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95" y="1145087"/>
            <a:ext cx="2570982" cy="25709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adia Kabeya interview: 'I never watched rugby growing up'">
            <a:extLst>
              <a:ext uri="{FF2B5EF4-FFF2-40B4-BE49-F238E27FC236}">
                <a16:creationId xmlns:a16="http://schemas.microsoft.com/office/drawing/2014/main" id="{2E042528-57B2-47D3-1875-D530B2565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944" y="1131392"/>
            <a:ext cx="4125191" cy="25709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adia Kabeya: 'I was like: wow, this is what international rugby feels  like' | England women's rugby union team | The Guardian">
            <a:extLst>
              <a:ext uri="{FF2B5EF4-FFF2-40B4-BE49-F238E27FC236}">
                <a16:creationId xmlns:a16="http://schemas.microsoft.com/office/drawing/2014/main" id="{5721710E-C256-C151-4278-C2AFE5122A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8441" y="1131392"/>
            <a:ext cx="3487767" cy="25709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ngland triumphant in Women's Six Nations | Sport | Loughborough University">
            <a:extLst>
              <a:ext uri="{FF2B5EF4-FFF2-40B4-BE49-F238E27FC236}">
                <a16:creationId xmlns:a16="http://schemas.microsoft.com/office/drawing/2014/main" id="{A0208011-68A8-51BB-8835-451EC5DD0A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695" y="3827431"/>
            <a:ext cx="4313853" cy="24265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lack England Women's rugby player reveals she feels like her afro hair is  a 'spectacle' | Daily Mail Online">
            <a:extLst>
              <a:ext uri="{FF2B5EF4-FFF2-40B4-BE49-F238E27FC236}">
                <a16:creationId xmlns:a16="http://schemas.microsoft.com/office/drawing/2014/main" id="{31850AF2-E276-A024-53B3-C25FB64702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4344" y="3802168"/>
            <a:ext cx="1950093" cy="245180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ugby World Cup: Sadia Kabeya included in England's World Cup squad - BBC  Sport">
            <a:extLst>
              <a:ext uri="{FF2B5EF4-FFF2-40B4-BE49-F238E27FC236}">
                <a16:creationId xmlns:a16="http://schemas.microsoft.com/office/drawing/2014/main" id="{2471A5CF-3FCB-007D-E134-2AA22475597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814"/>
          <a:stretch/>
        </p:blipFill>
        <p:spPr bwMode="auto">
          <a:xfrm>
            <a:off x="7195233" y="3802167"/>
            <a:ext cx="3860975" cy="245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95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f a rugby world cup&#10;&#10;Description automatically generated">
            <a:extLst>
              <a:ext uri="{FF2B5EF4-FFF2-40B4-BE49-F238E27FC236}">
                <a16:creationId xmlns:a16="http://schemas.microsoft.com/office/drawing/2014/main" id="{F8708E0A-8567-08D9-8C4E-B40F7AE57C5F}"/>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697B6D62-34BC-67DE-B7B9-43EA53726410}"/>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30132" y="6382821"/>
            <a:ext cx="1950961" cy="426072"/>
          </a:xfrm>
          <a:prstGeom prst="rect">
            <a:avLst/>
          </a:prstGeom>
          <a:ln>
            <a:noFill/>
          </a:ln>
          <a:extLst>
            <a:ext uri="{53640926-AAD7-44D8-BBD7-CCE9431645EC}">
              <a14:shadowObscured xmlns:a14="http://schemas.microsoft.com/office/drawing/2010/main"/>
            </a:ext>
          </a:extLst>
        </p:spPr>
      </p:pic>
      <p:sp>
        <p:nvSpPr>
          <p:cNvPr id="6" name="Title 5">
            <a:extLst>
              <a:ext uri="{FF2B5EF4-FFF2-40B4-BE49-F238E27FC236}">
                <a16:creationId xmlns:a16="http://schemas.microsoft.com/office/drawing/2014/main" id="{6B0DC7AE-796C-E6FE-378F-B10AFDDCEC58}"/>
              </a:ext>
            </a:extLst>
          </p:cNvPr>
          <p:cNvSpPr>
            <a:spLocks noGrp="1"/>
          </p:cNvSpPr>
          <p:nvPr>
            <p:ph type="title"/>
          </p:nvPr>
        </p:nvSpPr>
        <p:spPr/>
        <p:txBody>
          <a:bodyPr/>
          <a:lstStyle/>
          <a:p>
            <a:r>
              <a:rPr lang="en-GB" b="1" dirty="0">
                <a:solidFill>
                  <a:srgbClr val="002060"/>
                </a:solidFill>
                <a:latin typeface="+mn-lt"/>
                <a:ea typeface="+mn-ea"/>
                <a:cs typeface="+mn-cs"/>
              </a:rPr>
              <a:t>Sadia </a:t>
            </a:r>
            <a:r>
              <a:rPr lang="en-GB" b="1" dirty="0" err="1">
                <a:solidFill>
                  <a:srgbClr val="002060"/>
                </a:solidFill>
                <a:latin typeface="+mn-lt"/>
                <a:ea typeface="+mn-ea"/>
                <a:cs typeface="+mn-cs"/>
              </a:rPr>
              <a:t>Kabeya</a:t>
            </a:r>
            <a:r>
              <a:rPr lang="en-GB" b="1" dirty="0">
                <a:solidFill>
                  <a:srgbClr val="002060"/>
                </a:solidFill>
                <a:latin typeface="+mn-lt"/>
                <a:ea typeface="+mn-ea"/>
                <a:cs typeface="+mn-cs"/>
              </a:rPr>
              <a:t> – online information</a:t>
            </a:r>
            <a:endParaRPr lang="en-GB" dirty="0"/>
          </a:p>
        </p:txBody>
      </p:sp>
      <p:sp>
        <p:nvSpPr>
          <p:cNvPr id="10" name="TextBox 9">
            <a:extLst>
              <a:ext uri="{FF2B5EF4-FFF2-40B4-BE49-F238E27FC236}">
                <a16:creationId xmlns:a16="http://schemas.microsoft.com/office/drawing/2014/main" id="{F498AC93-F24E-9D41-3273-F4C9ACBDA9B0}"/>
              </a:ext>
            </a:extLst>
          </p:cNvPr>
          <p:cNvSpPr txBox="1"/>
          <p:nvPr/>
        </p:nvSpPr>
        <p:spPr>
          <a:xfrm>
            <a:off x="838199" y="1689536"/>
            <a:ext cx="10338161" cy="4801314"/>
          </a:xfrm>
          <a:prstGeom prst="rect">
            <a:avLst/>
          </a:prstGeom>
          <a:noFill/>
        </p:spPr>
        <p:txBody>
          <a:bodyPr wrap="square">
            <a:spAutoFit/>
          </a:bodyPr>
          <a:lstStyle/>
          <a:p>
            <a:r>
              <a:rPr lang="en-GB" b="1" dirty="0"/>
              <a:t>Sadia’s England rugby profile: </a:t>
            </a:r>
            <a:r>
              <a:rPr lang="en-GB" b="1" dirty="0">
                <a:hlinkClick r:id="rId4"/>
              </a:rPr>
              <a:t>https://www.englandrugby.com/england/senior-women/squad/sadia-kabeya</a:t>
            </a:r>
            <a:endParaRPr lang="en-GB" b="1" dirty="0"/>
          </a:p>
          <a:p>
            <a:endParaRPr lang="en-GB" b="1" dirty="0"/>
          </a:p>
          <a:p>
            <a:r>
              <a:rPr lang="en-GB" b="1" dirty="0"/>
              <a:t>A newspaper interview with Saia </a:t>
            </a:r>
            <a:r>
              <a:rPr lang="en-GB" b="1" dirty="0" err="1"/>
              <a:t>Kabeya</a:t>
            </a:r>
            <a:r>
              <a:rPr lang="en-GB" b="1" dirty="0"/>
              <a:t> </a:t>
            </a:r>
            <a:r>
              <a:rPr lang="en-GB" b="1" dirty="0">
                <a:hlinkClick r:id="rId5"/>
              </a:rPr>
              <a:t>https://www.theguardian.com/sport/2023/mar/24/sadia-kabeya-i-wasnt-one-who-set-their-sights-on-playing-for-england</a:t>
            </a:r>
            <a:endParaRPr lang="en-GB" b="1" dirty="0"/>
          </a:p>
          <a:p>
            <a:endParaRPr lang="en-GB" b="1" dirty="0"/>
          </a:p>
          <a:p>
            <a:r>
              <a:rPr lang="en-GB" b="1" dirty="0"/>
              <a:t>Sadia talks on the BBC website about how she looks after her hair </a:t>
            </a:r>
            <a:r>
              <a:rPr lang="en-GB" b="1" dirty="0">
                <a:hlinkClick r:id="rId6"/>
              </a:rPr>
              <a:t>https://www.bbc.co.uk/sport/rugby-union/65240196</a:t>
            </a:r>
            <a:endParaRPr lang="en-GB" b="1" dirty="0"/>
          </a:p>
          <a:p>
            <a:endParaRPr lang="en-GB" b="1" dirty="0"/>
          </a:p>
          <a:p>
            <a:r>
              <a:rPr lang="en-GB" b="1" dirty="0"/>
              <a:t>Videos</a:t>
            </a:r>
          </a:p>
          <a:p>
            <a:endParaRPr lang="en-GB" b="1" dirty="0"/>
          </a:p>
          <a:p>
            <a:r>
              <a:rPr lang="en-GB" b="1" dirty="0"/>
              <a:t>An interview with Sadia when she first became a professional rugby player at Richmond RFC: </a:t>
            </a:r>
            <a:r>
              <a:rPr lang="en-GB" b="1" dirty="0">
                <a:hlinkClick r:id="rId7"/>
              </a:rPr>
              <a:t>https://www.youtube.com/watch?v=cX23inDZ0sY</a:t>
            </a:r>
            <a:endParaRPr lang="en-GB" b="1" dirty="0"/>
          </a:p>
          <a:p>
            <a:endParaRPr lang="en-GB" b="1" dirty="0"/>
          </a:p>
          <a:p>
            <a:r>
              <a:rPr lang="en-GB" b="1" dirty="0"/>
              <a:t>Sadia interviewed before the England v France match in 2023 </a:t>
            </a:r>
            <a:r>
              <a:rPr lang="en-GB" b="1" dirty="0">
                <a:hlinkClick r:id="rId8"/>
              </a:rPr>
              <a:t>https://www.youtube.com/watch?v=wiMyftCPIjA</a:t>
            </a:r>
            <a:endParaRPr lang="en-GB" b="1" dirty="0"/>
          </a:p>
          <a:p>
            <a:endParaRPr lang="en-GB" dirty="0"/>
          </a:p>
        </p:txBody>
      </p:sp>
    </p:spTree>
    <p:extLst>
      <p:ext uri="{BB962C8B-B14F-4D97-AF65-F5344CB8AC3E}">
        <p14:creationId xmlns:p14="http://schemas.microsoft.com/office/powerpoint/2010/main" val="239908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E7BC01-F112-7A66-8C4A-739DA8E74EBF}"/>
              </a:ext>
            </a:extLst>
          </p:cNvPr>
          <p:cNvSpPr txBox="1"/>
          <p:nvPr/>
        </p:nvSpPr>
        <p:spPr>
          <a:xfrm>
            <a:off x="368711" y="431361"/>
            <a:ext cx="10072720" cy="1323439"/>
          </a:xfrm>
          <a:prstGeom prst="rect">
            <a:avLst/>
          </a:prstGeom>
          <a:noFill/>
        </p:spPr>
        <p:txBody>
          <a:bodyPr wrap="square" rtlCol="0">
            <a:spAutoFit/>
          </a:bodyPr>
          <a:lstStyle/>
          <a:p>
            <a:r>
              <a:rPr lang="en-GB" sz="4000" b="1" dirty="0">
                <a:solidFill>
                  <a:srgbClr val="002060"/>
                </a:solidFill>
              </a:rPr>
              <a:t>Men’s Rugby World Cup and Women’s WXV interview competition</a:t>
            </a:r>
            <a:r>
              <a:rPr lang="en-GB" sz="4000" b="1" dirty="0">
                <a:solidFill>
                  <a:srgbClr val="FF0000"/>
                </a:solidFill>
              </a:rPr>
              <a:t>- how to enter</a:t>
            </a:r>
          </a:p>
        </p:txBody>
      </p:sp>
      <p:graphicFrame>
        <p:nvGraphicFramePr>
          <p:cNvPr id="42" name="TextBox 36">
            <a:extLst>
              <a:ext uri="{FF2B5EF4-FFF2-40B4-BE49-F238E27FC236}">
                <a16:creationId xmlns:a16="http://schemas.microsoft.com/office/drawing/2014/main" id="{0AA6B033-2514-F043-345F-8880160BA3C5}"/>
              </a:ext>
            </a:extLst>
          </p:cNvPr>
          <p:cNvGraphicFramePr/>
          <p:nvPr>
            <p:extLst>
              <p:ext uri="{D42A27DB-BD31-4B8C-83A1-F6EECF244321}">
                <p14:modId xmlns:p14="http://schemas.microsoft.com/office/powerpoint/2010/main" val="2558896649"/>
              </p:ext>
            </p:extLst>
          </p:nvPr>
        </p:nvGraphicFramePr>
        <p:xfrm>
          <a:off x="284975" y="1854541"/>
          <a:ext cx="6841004" cy="2352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Sadia Kabeya">
            <a:extLst>
              <a:ext uri="{FF2B5EF4-FFF2-40B4-BE49-F238E27FC236}">
                <a16:creationId xmlns:a16="http://schemas.microsoft.com/office/drawing/2014/main" id="{0C916D52-FE56-5876-3356-21DC0CD9E09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9071"/>
          <a:stretch/>
        </p:blipFill>
        <p:spPr bwMode="auto">
          <a:xfrm>
            <a:off x="7174542" y="1889830"/>
            <a:ext cx="3015830" cy="39488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0C89612-397D-3BC6-F1FC-2A67BC0EB1E9}"/>
              </a:ext>
            </a:extLst>
          </p:cNvPr>
          <p:cNvGrpSpPr/>
          <p:nvPr/>
        </p:nvGrpSpPr>
        <p:grpSpPr>
          <a:xfrm>
            <a:off x="301946" y="4236783"/>
            <a:ext cx="6841004" cy="781925"/>
            <a:chOff x="0" y="1717195"/>
            <a:chExt cx="6841004" cy="781925"/>
          </a:xfrm>
        </p:grpSpPr>
        <p:sp>
          <p:nvSpPr>
            <p:cNvPr id="3" name="Rectangle: Rounded Corners 2">
              <a:extLst>
                <a:ext uri="{FF2B5EF4-FFF2-40B4-BE49-F238E27FC236}">
                  <a16:creationId xmlns:a16="http://schemas.microsoft.com/office/drawing/2014/main" id="{8DF75225-037A-266B-226A-1533552EF718}"/>
                </a:ext>
              </a:extLst>
            </p:cNvPr>
            <p:cNvSpPr/>
            <p:nvPr/>
          </p:nvSpPr>
          <p:spPr>
            <a:xfrm>
              <a:off x="0" y="1717195"/>
              <a:ext cx="6841004" cy="7819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 name="Rectangle: Rounded Corners 4">
              <a:extLst>
                <a:ext uri="{FF2B5EF4-FFF2-40B4-BE49-F238E27FC236}">
                  <a16:creationId xmlns:a16="http://schemas.microsoft.com/office/drawing/2014/main" id="{B1B45E8B-384A-8747-4603-33B1B3A82C1E}"/>
                </a:ext>
              </a:extLst>
            </p:cNvPr>
            <p:cNvSpPr txBox="1"/>
            <p:nvPr/>
          </p:nvSpPr>
          <p:spPr>
            <a:xfrm>
              <a:off x="38170" y="1755365"/>
              <a:ext cx="6764664" cy="70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dirty="0"/>
                <a:t>Information related to entrants to the competition will not be shared without written consent from the entrant, their parents and their school.</a:t>
              </a:r>
              <a:endParaRPr lang="en-US" sz="1700" kern="1200" dirty="0"/>
            </a:p>
          </p:txBody>
        </p:sp>
      </p:grpSp>
      <p:grpSp>
        <p:nvGrpSpPr>
          <p:cNvPr id="5" name="Group 4">
            <a:extLst>
              <a:ext uri="{FF2B5EF4-FFF2-40B4-BE49-F238E27FC236}">
                <a16:creationId xmlns:a16="http://schemas.microsoft.com/office/drawing/2014/main" id="{FC91670F-0652-8408-AB2A-5C358C2A26EF}"/>
              </a:ext>
            </a:extLst>
          </p:cNvPr>
          <p:cNvGrpSpPr/>
          <p:nvPr/>
        </p:nvGrpSpPr>
        <p:grpSpPr>
          <a:xfrm>
            <a:off x="284975" y="5056878"/>
            <a:ext cx="6841004" cy="781925"/>
            <a:chOff x="0" y="1717195"/>
            <a:chExt cx="6841004" cy="781925"/>
          </a:xfrm>
        </p:grpSpPr>
        <p:sp>
          <p:nvSpPr>
            <p:cNvPr id="6" name="Rectangle: Rounded Corners 5">
              <a:extLst>
                <a:ext uri="{FF2B5EF4-FFF2-40B4-BE49-F238E27FC236}">
                  <a16:creationId xmlns:a16="http://schemas.microsoft.com/office/drawing/2014/main" id="{ECCFCBF9-81D1-D6FA-59CD-F351EE257036}"/>
                </a:ext>
              </a:extLst>
            </p:cNvPr>
            <p:cNvSpPr/>
            <p:nvPr/>
          </p:nvSpPr>
          <p:spPr>
            <a:xfrm>
              <a:off x="0" y="1717195"/>
              <a:ext cx="6841004" cy="7819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Rectangle: Rounded Corners 4">
              <a:extLst>
                <a:ext uri="{FF2B5EF4-FFF2-40B4-BE49-F238E27FC236}">
                  <a16:creationId xmlns:a16="http://schemas.microsoft.com/office/drawing/2014/main" id="{BD6E7717-53CF-D084-AA3E-4D0675533E85}"/>
                </a:ext>
              </a:extLst>
            </p:cNvPr>
            <p:cNvSpPr txBox="1"/>
            <p:nvPr/>
          </p:nvSpPr>
          <p:spPr>
            <a:xfrm>
              <a:off x="16971" y="1764223"/>
              <a:ext cx="6764664" cy="70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dirty="0"/>
                <a:t>The winning interviewers will be informed by Monday 6</a:t>
              </a:r>
              <a:r>
                <a:rPr lang="en-US" sz="1700" baseline="30000" dirty="0"/>
                <a:t>th</a:t>
              </a:r>
              <a:r>
                <a:rPr lang="en-US" sz="1700" dirty="0"/>
                <a:t> November </a:t>
              </a:r>
              <a:endParaRPr lang="en-US" sz="1700" kern="1200" dirty="0"/>
            </a:p>
          </p:txBody>
        </p:sp>
      </p:grpSp>
      <p:pic>
        <p:nvPicPr>
          <p:cNvPr id="9" name="Picture 8" descr="A logo of a rugby world cup&#10;&#10;Description automatically generated">
            <a:hlinkClick r:id="rId8"/>
            <a:extLst>
              <a:ext uri="{FF2B5EF4-FFF2-40B4-BE49-F238E27FC236}">
                <a16:creationId xmlns:a16="http://schemas.microsoft.com/office/drawing/2014/main" id="{DAFC22C1-13A3-6370-6F9A-C5EC1990576C}"/>
              </a:ext>
            </a:extLst>
          </p:cNvPr>
          <p:cNvPicPr>
            <a:picLocks noChangeAspect="1"/>
          </p:cNvPicPr>
          <p:nvPr/>
        </p:nvPicPr>
        <p:blipFill>
          <a:blip r:embed="rId9"/>
          <a:stretch>
            <a:fillRect/>
          </a:stretch>
        </p:blipFill>
        <p:spPr>
          <a:xfrm>
            <a:off x="10396025" y="296073"/>
            <a:ext cx="1509946" cy="2019166"/>
          </a:xfrm>
          <a:prstGeom prst="rect">
            <a:avLst/>
          </a:prstGeom>
        </p:spPr>
      </p:pic>
      <p:pic>
        <p:nvPicPr>
          <p:cNvPr id="11" name="Picture 2">
            <a:hlinkClick r:id="rId10"/>
            <a:extLst>
              <a:ext uri="{FF2B5EF4-FFF2-40B4-BE49-F238E27FC236}">
                <a16:creationId xmlns:a16="http://schemas.microsoft.com/office/drawing/2014/main" id="{46CA1388-56D2-1AD4-1C3E-8A75BDCD96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47533" y="2808995"/>
            <a:ext cx="1503844" cy="8459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red rose with green leaves and black text&#10;&#10;Description automatically generated">
            <a:hlinkClick r:id="rId12"/>
            <a:extLst>
              <a:ext uri="{FF2B5EF4-FFF2-40B4-BE49-F238E27FC236}">
                <a16:creationId xmlns:a16="http://schemas.microsoft.com/office/drawing/2014/main" id="{27E5AEB7-127D-7827-9026-8D9C480CBA1E}"/>
              </a:ext>
            </a:extLst>
          </p:cNvPr>
          <p:cNvPicPr>
            <a:picLocks noChangeAspect="1"/>
          </p:cNvPicPr>
          <p:nvPr/>
        </p:nvPicPr>
        <p:blipFill rotWithShape="1">
          <a:blip r:embed="rId13">
            <a:extLst>
              <a:ext uri="{28A0092B-C50C-407E-A947-70E740481C1C}">
                <a14:useLocalDpi xmlns:a14="http://schemas.microsoft.com/office/drawing/2010/main" val="0"/>
              </a:ext>
            </a:extLst>
          </a:blip>
          <a:srcRect t="6668"/>
          <a:stretch/>
        </p:blipFill>
        <p:spPr bwMode="auto">
          <a:xfrm>
            <a:off x="284975" y="6019469"/>
            <a:ext cx="1604833" cy="739048"/>
          </a:xfrm>
          <a:prstGeom prst="rect">
            <a:avLst/>
          </a:prstGeom>
          <a:extLst>
            <a:ext uri="{53640926-AAD7-44D8-BBD7-CCE9431645EC}">
              <a14:shadowObscured xmlns:a14="http://schemas.microsoft.com/office/drawing/2010/main"/>
            </a:ext>
          </a:extLst>
        </p:spPr>
      </p:pic>
      <p:pic>
        <p:nvPicPr>
          <p:cNvPr id="13" name="Picture 12" descr="A close-up of a logo&#10;&#10;Description automatically generated">
            <a:hlinkClick r:id="rId14"/>
            <a:extLst>
              <a:ext uri="{FF2B5EF4-FFF2-40B4-BE49-F238E27FC236}">
                <a16:creationId xmlns:a16="http://schemas.microsoft.com/office/drawing/2014/main" id="{DDE9920A-A0F0-96C8-0A71-25BAC499D18D}"/>
              </a:ext>
            </a:extLst>
          </p:cNvPr>
          <p:cNvPicPr>
            <a:picLocks noChangeAspect="1"/>
          </p:cNvPicPr>
          <p:nvPr/>
        </p:nvPicPr>
        <p:blipFill rotWithShape="1">
          <a:blip r:embed="rId15">
            <a:extLst>
              <a:ext uri="{28A0092B-C50C-407E-A947-70E740481C1C}">
                <a14:useLocalDpi xmlns:a14="http://schemas.microsoft.com/office/drawing/2010/main" val="0"/>
              </a:ext>
            </a:extLst>
          </a:blip>
          <a:srcRect t="6994" b="-2"/>
          <a:stretch/>
        </p:blipFill>
        <p:spPr bwMode="auto">
          <a:xfrm>
            <a:off x="9515037" y="6202008"/>
            <a:ext cx="2548225" cy="5565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083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red rose with green leaves and black text&#10;&#10;Description automatically generated">
            <a:extLst>
              <a:ext uri="{FF2B5EF4-FFF2-40B4-BE49-F238E27FC236}">
                <a16:creationId xmlns:a16="http://schemas.microsoft.com/office/drawing/2014/main" id="{6D19BDBD-0C64-6A3A-B146-E1BFF70DF886}"/>
              </a:ext>
            </a:extLst>
          </p:cNvPr>
          <p:cNvPicPr>
            <a:picLocks noChangeAspect="1"/>
          </p:cNvPicPr>
          <p:nvPr/>
        </p:nvPicPr>
        <p:blipFill rotWithShape="1">
          <a:blip r:embed="rId2">
            <a:extLst>
              <a:ext uri="{28A0092B-C50C-407E-A947-70E740481C1C}">
                <a14:useLocalDpi xmlns:a14="http://schemas.microsoft.com/office/drawing/2010/main" val="0"/>
              </a:ext>
            </a:extLst>
          </a:blip>
          <a:srcRect t="6668"/>
          <a:stretch/>
        </p:blipFill>
        <p:spPr bwMode="auto">
          <a:xfrm>
            <a:off x="63944" y="6094761"/>
            <a:ext cx="1441337" cy="663756"/>
          </a:xfrm>
          <a:prstGeom prst="rect">
            <a:avLst/>
          </a:prstGeom>
          <a:extLst>
            <a:ext uri="{53640926-AAD7-44D8-BBD7-CCE9431645EC}">
              <a14:shadowObscured xmlns:a14="http://schemas.microsoft.com/office/drawing/2010/main"/>
            </a:ext>
          </a:extLst>
        </p:spPr>
      </p:pic>
      <p:pic>
        <p:nvPicPr>
          <p:cNvPr id="10" name="Picture 9" descr="A close-up of a logo&#10;&#10;Description automatically generated">
            <a:extLst>
              <a:ext uri="{FF2B5EF4-FFF2-40B4-BE49-F238E27FC236}">
                <a16:creationId xmlns:a16="http://schemas.microsoft.com/office/drawing/2014/main" id="{1ACF3D47-29A3-240E-DEE3-5C0DDFFA7B93}"/>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177095" y="6332445"/>
            <a:ext cx="1950961" cy="426072"/>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5E7BC01-F112-7A66-8C4A-739DA8E74EBF}"/>
              </a:ext>
            </a:extLst>
          </p:cNvPr>
          <p:cNvSpPr txBox="1"/>
          <p:nvPr/>
        </p:nvSpPr>
        <p:spPr>
          <a:xfrm>
            <a:off x="368711" y="431361"/>
            <a:ext cx="10072720" cy="1446550"/>
          </a:xfrm>
          <a:prstGeom prst="rect">
            <a:avLst/>
          </a:prstGeom>
          <a:noFill/>
        </p:spPr>
        <p:txBody>
          <a:bodyPr wrap="square" rtlCol="0">
            <a:spAutoFit/>
          </a:bodyPr>
          <a:lstStyle/>
          <a:p>
            <a:r>
              <a:rPr lang="en-GB" sz="4400" b="1" dirty="0">
                <a:solidFill>
                  <a:srgbClr val="002060"/>
                </a:solidFill>
              </a:rPr>
              <a:t>Men’s Rugby World Cup and Women’s WXV interview competition</a:t>
            </a:r>
          </a:p>
        </p:txBody>
      </p:sp>
      <p:sp>
        <p:nvSpPr>
          <p:cNvPr id="35" name="TextBox 34">
            <a:extLst>
              <a:ext uri="{FF2B5EF4-FFF2-40B4-BE49-F238E27FC236}">
                <a16:creationId xmlns:a16="http://schemas.microsoft.com/office/drawing/2014/main" id="{FB0726AB-2E33-756A-E9D3-4DCAF5F1E16A}"/>
              </a:ext>
            </a:extLst>
          </p:cNvPr>
          <p:cNvSpPr txBox="1"/>
          <p:nvPr/>
        </p:nvSpPr>
        <p:spPr>
          <a:xfrm>
            <a:off x="2144446" y="5724966"/>
            <a:ext cx="2447400" cy="646331"/>
          </a:xfrm>
          <a:prstGeom prst="rect">
            <a:avLst/>
          </a:prstGeom>
          <a:noFill/>
        </p:spPr>
        <p:txBody>
          <a:bodyPr wrap="square" rtlCol="0">
            <a:spAutoFit/>
          </a:bodyPr>
          <a:lstStyle/>
          <a:p>
            <a:r>
              <a:rPr lang="en-GB" dirty="0">
                <a:solidFill>
                  <a:schemeClr val="bg1"/>
                </a:solidFill>
              </a:rPr>
              <a:t>Resources and prize support from:</a:t>
            </a:r>
          </a:p>
        </p:txBody>
      </p:sp>
      <p:graphicFrame>
        <p:nvGraphicFramePr>
          <p:cNvPr id="42" name="TextBox 36">
            <a:extLst>
              <a:ext uri="{FF2B5EF4-FFF2-40B4-BE49-F238E27FC236}">
                <a16:creationId xmlns:a16="http://schemas.microsoft.com/office/drawing/2014/main" id="{0AA6B033-2514-F043-345F-8880160BA3C5}"/>
              </a:ext>
            </a:extLst>
          </p:cNvPr>
          <p:cNvGraphicFramePr/>
          <p:nvPr>
            <p:extLst>
              <p:ext uri="{D42A27DB-BD31-4B8C-83A1-F6EECF244321}">
                <p14:modId xmlns:p14="http://schemas.microsoft.com/office/powerpoint/2010/main" val="1097943215"/>
              </p:ext>
            </p:extLst>
          </p:nvPr>
        </p:nvGraphicFramePr>
        <p:xfrm>
          <a:off x="170241" y="2738821"/>
          <a:ext cx="6841004"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3" name="Picture 2">
            <a:extLst>
              <a:ext uri="{FF2B5EF4-FFF2-40B4-BE49-F238E27FC236}">
                <a16:creationId xmlns:a16="http://schemas.microsoft.com/office/drawing/2014/main" id="{45B54E4F-B42F-806C-B85D-107899CC91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5544" y="3023214"/>
            <a:ext cx="2259731" cy="12710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adia Kabeya">
            <a:extLst>
              <a:ext uri="{FF2B5EF4-FFF2-40B4-BE49-F238E27FC236}">
                <a16:creationId xmlns:a16="http://schemas.microsoft.com/office/drawing/2014/main" id="{0C916D52-FE56-5876-3356-21DC0CD9E09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9071"/>
          <a:stretch/>
        </p:blipFill>
        <p:spPr bwMode="auto">
          <a:xfrm>
            <a:off x="7159921" y="2687567"/>
            <a:ext cx="1950962" cy="25545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of a rugby world cup&#10;&#10;Description automatically generated">
            <a:hlinkClick r:id="rId11"/>
            <a:extLst>
              <a:ext uri="{FF2B5EF4-FFF2-40B4-BE49-F238E27FC236}">
                <a16:creationId xmlns:a16="http://schemas.microsoft.com/office/drawing/2014/main" id="{AC306B44-C73C-3252-F7E4-1E070721EBF5}"/>
              </a:ext>
            </a:extLst>
          </p:cNvPr>
          <p:cNvPicPr>
            <a:picLocks noChangeAspect="1"/>
          </p:cNvPicPr>
          <p:nvPr/>
        </p:nvPicPr>
        <p:blipFill>
          <a:blip r:embed="rId12"/>
          <a:stretch>
            <a:fillRect/>
          </a:stretch>
        </p:blipFill>
        <p:spPr>
          <a:xfrm>
            <a:off x="9886122" y="296331"/>
            <a:ext cx="1759537" cy="2352930"/>
          </a:xfrm>
          <a:prstGeom prst="rect">
            <a:avLst/>
          </a:prstGeom>
        </p:spPr>
      </p:pic>
    </p:spTree>
    <p:extLst>
      <p:ext uri="{BB962C8B-B14F-4D97-AF65-F5344CB8AC3E}">
        <p14:creationId xmlns:p14="http://schemas.microsoft.com/office/powerpoint/2010/main" val="29169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5E7BC01-F112-7A66-8C4A-739DA8E74EBF}"/>
              </a:ext>
            </a:extLst>
          </p:cNvPr>
          <p:cNvSpPr txBox="1"/>
          <p:nvPr/>
        </p:nvSpPr>
        <p:spPr>
          <a:xfrm>
            <a:off x="250724" y="153057"/>
            <a:ext cx="10072720" cy="1754326"/>
          </a:xfrm>
          <a:prstGeom prst="rect">
            <a:avLst/>
          </a:prstGeom>
          <a:noFill/>
        </p:spPr>
        <p:txBody>
          <a:bodyPr wrap="square" rtlCol="0">
            <a:spAutoFit/>
          </a:bodyPr>
          <a:lstStyle/>
          <a:p>
            <a:r>
              <a:rPr lang="en-GB" sz="3600" b="1">
                <a:solidFill>
                  <a:srgbClr val="002060"/>
                </a:solidFill>
              </a:rPr>
              <a:t>What do you notice about the questions in this interview with England Men’s World Cup player Maro Itoje?</a:t>
            </a:r>
            <a:endParaRPr lang="en-GB" sz="3600" b="1" dirty="0">
              <a:solidFill>
                <a:srgbClr val="002060"/>
              </a:solidFill>
            </a:endParaRPr>
          </a:p>
        </p:txBody>
      </p:sp>
      <p:pic>
        <p:nvPicPr>
          <p:cNvPr id="2" name="Online Media 1" title="'The Early Years' Interview with Vitality Ambassador &amp; England Rugby Player Maro Itoje | Vitality UK">
            <a:hlinkClick r:id="" action="ppaction://media"/>
            <a:extLst>
              <a:ext uri="{FF2B5EF4-FFF2-40B4-BE49-F238E27FC236}">
                <a16:creationId xmlns:a16="http://schemas.microsoft.com/office/drawing/2014/main" id="{7252D08C-CA12-B9FD-CCBD-2A435AABAC42}"/>
              </a:ext>
            </a:extLst>
          </p:cNvPr>
          <p:cNvPicPr>
            <a:picLocks noRot="1" noChangeAspect="1"/>
          </p:cNvPicPr>
          <p:nvPr>
            <a:videoFile r:link="rId1"/>
          </p:nvPr>
        </p:nvPicPr>
        <p:blipFill>
          <a:blip r:embed="rId3"/>
          <a:stretch>
            <a:fillRect/>
          </a:stretch>
        </p:blipFill>
        <p:spPr>
          <a:xfrm>
            <a:off x="976671" y="2018358"/>
            <a:ext cx="7960852" cy="4497881"/>
          </a:xfrm>
          <a:prstGeom prst="rect">
            <a:avLst/>
          </a:prstGeom>
        </p:spPr>
      </p:pic>
      <p:sp>
        <p:nvSpPr>
          <p:cNvPr id="3" name="TextBox 2">
            <a:extLst>
              <a:ext uri="{FF2B5EF4-FFF2-40B4-BE49-F238E27FC236}">
                <a16:creationId xmlns:a16="http://schemas.microsoft.com/office/drawing/2014/main" id="{D0245B8F-8DFC-6469-8C77-7E881E82563E}"/>
              </a:ext>
            </a:extLst>
          </p:cNvPr>
          <p:cNvSpPr txBox="1"/>
          <p:nvPr/>
        </p:nvSpPr>
        <p:spPr>
          <a:xfrm>
            <a:off x="9468464" y="1841242"/>
            <a:ext cx="2580967" cy="5016758"/>
          </a:xfrm>
          <a:prstGeom prst="rect">
            <a:avLst/>
          </a:prstGeom>
          <a:noFill/>
        </p:spPr>
        <p:txBody>
          <a:bodyPr wrap="square" rtlCol="0">
            <a:spAutoFit/>
          </a:bodyPr>
          <a:lstStyle/>
          <a:p>
            <a:pPr marL="285750" indent="-285750">
              <a:buFont typeface="Arial" panose="020B0604020202020204" pitchFamily="34" charset="0"/>
              <a:buChar char="•"/>
            </a:pPr>
            <a:r>
              <a:rPr lang="en-GB" sz="2000" b="1" dirty="0"/>
              <a:t>How are the questions phrased so that Maro is encouraged to give detailed answers?</a:t>
            </a:r>
          </a:p>
          <a:p>
            <a:pPr marL="285750" indent="-285750">
              <a:buFont typeface="Arial" panose="020B0604020202020204" pitchFamily="34" charset="0"/>
              <a:buChar char="•"/>
            </a:pPr>
            <a:r>
              <a:rPr lang="en-GB" sz="2000" b="1" dirty="0"/>
              <a:t>How are the questions asked in an entertaining manner?</a:t>
            </a:r>
          </a:p>
          <a:p>
            <a:pPr marL="285750" indent="-285750">
              <a:buFont typeface="Arial" panose="020B0604020202020204" pitchFamily="34" charset="0"/>
              <a:buChar char="•"/>
            </a:pPr>
            <a:r>
              <a:rPr lang="en-GB" sz="2000" b="1" dirty="0"/>
              <a:t>It helps that both know each other well. How could you make the person you interview feel relaxed?</a:t>
            </a:r>
          </a:p>
        </p:txBody>
      </p:sp>
    </p:spTree>
    <p:extLst>
      <p:ext uri="{BB962C8B-B14F-4D97-AF65-F5344CB8AC3E}">
        <p14:creationId xmlns:p14="http://schemas.microsoft.com/office/powerpoint/2010/main" val="408514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CE87-B768-9E4F-BE09-528B715427F5}"/>
              </a:ext>
            </a:extLst>
          </p:cNvPr>
          <p:cNvSpPr>
            <a:spLocks noGrp="1"/>
          </p:cNvSpPr>
          <p:nvPr>
            <p:ph type="title"/>
          </p:nvPr>
        </p:nvSpPr>
        <p:spPr/>
        <p:txBody>
          <a:bodyPr>
            <a:normAutofit/>
          </a:bodyPr>
          <a:lstStyle/>
          <a:p>
            <a:r>
              <a:rPr lang="en-GB" altLang="en-US" sz="4000" b="1" dirty="0">
                <a:solidFill>
                  <a:srgbClr val="FF0000"/>
                </a:solidFill>
              </a:rPr>
              <a:t>How can you prepare to interview a rugby star?</a:t>
            </a:r>
            <a:endParaRPr lang="en-US" sz="4000" b="1" dirty="0">
              <a:solidFill>
                <a:srgbClr val="FF0000"/>
              </a:solidFill>
            </a:endParaRPr>
          </a:p>
        </p:txBody>
      </p:sp>
      <p:graphicFrame>
        <p:nvGraphicFramePr>
          <p:cNvPr id="12" name="Content Placeholder 2">
            <a:extLst>
              <a:ext uri="{FF2B5EF4-FFF2-40B4-BE49-F238E27FC236}">
                <a16:creationId xmlns:a16="http://schemas.microsoft.com/office/drawing/2014/main" id="{53A882D9-8001-46A5-950C-46BD8DA74210}"/>
              </a:ext>
            </a:extLst>
          </p:cNvPr>
          <p:cNvGraphicFramePr>
            <a:graphicFrameLocks noGrp="1"/>
          </p:cNvGraphicFramePr>
          <p:nvPr>
            <p:ph idx="1"/>
            <p:extLst>
              <p:ext uri="{D42A27DB-BD31-4B8C-83A1-F6EECF244321}">
                <p14:modId xmlns:p14="http://schemas.microsoft.com/office/powerpoint/2010/main" val="2767881130"/>
              </p:ext>
            </p:extLst>
          </p:nvPr>
        </p:nvGraphicFramePr>
        <p:xfrm>
          <a:off x="838200" y="1504336"/>
          <a:ext cx="10515600" cy="467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of a rugby world cup&#10;&#10;Description automatically generated">
            <a:extLst>
              <a:ext uri="{FF2B5EF4-FFF2-40B4-BE49-F238E27FC236}">
                <a16:creationId xmlns:a16="http://schemas.microsoft.com/office/drawing/2014/main" id="{F50D1E63-395A-8B66-A124-3930E35CCD7A}"/>
              </a:ext>
            </a:extLst>
          </p:cNvPr>
          <p:cNvPicPr>
            <a:picLocks noChangeAspect="1"/>
          </p:cNvPicPr>
          <p:nvPr/>
        </p:nvPicPr>
        <p:blipFill>
          <a:blip r:embed="rId7"/>
          <a:stretch>
            <a:fillRect/>
          </a:stretch>
        </p:blipFill>
        <p:spPr>
          <a:xfrm>
            <a:off x="11176361" y="49107"/>
            <a:ext cx="820908" cy="1097754"/>
          </a:xfrm>
          <a:prstGeom prst="rect">
            <a:avLst/>
          </a:prstGeom>
        </p:spPr>
      </p:pic>
      <p:pic>
        <p:nvPicPr>
          <p:cNvPr id="4" name="Picture 3" descr="A close-up of a logo&#10;&#10;Description automatically generated">
            <a:extLst>
              <a:ext uri="{FF2B5EF4-FFF2-40B4-BE49-F238E27FC236}">
                <a16:creationId xmlns:a16="http://schemas.microsoft.com/office/drawing/2014/main" id="{8D308D33-F829-AAB9-ACF7-A7CFCB0A220B}"/>
              </a:ext>
            </a:extLst>
          </p:cNvPr>
          <p:cNvPicPr>
            <a:picLocks noChangeAspect="1"/>
          </p:cNvPicPr>
          <p:nvPr/>
        </p:nvPicPr>
        <p:blipFill rotWithShape="1">
          <a:blip r:embed="rId8">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504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DAC5-AE9A-104D-B04F-CEC766E93B0B}"/>
              </a:ext>
            </a:extLst>
          </p:cNvPr>
          <p:cNvSpPr>
            <a:spLocks noGrp="1"/>
          </p:cNvSpPr>
          <p:nvPr>
            <p:ph type="title"/>
          </p:nvPr>
        </p:nvSpPr>
        <p:spPr>
          <a:xfrm>
            <a:off x="838200" y="963507"/>
            <a:ext cx="3494362" cy="4930986"/>
          </a:xfrm>
        </p:spPr>
        <p:txBody>
          <a:bodyPr vert="horz" lIns="91440" tIns="45720" rIns="91440" bIns="45720" rtlCol="0" anchor="ctr">
            <a:normAutofit/>
          </a:bodyPr>
          <a:lstStyle/>
          <a:p>
            <a:r>
              <a:rPr lang="en-US" b="1" kern="1200" dirty="0">
                <a:solidFill>
                  <a:srgbClr val="FF0000"/>
                </a:solidFill>
                <a:latin typeface="+mj-lt"/>
                <a:ea typeface="+mj-ea"/>
                <a:cs typeface="+mj-cs"/>
              </a:rPr>
              <a:t>Helping people talk (Exercise 1</a:t>
            </a:r>
            <a:r>
              <a:rPr lang="en-US" b="1" dirty="0">
                <a:solidFill>
                  <a:srgbClr val="FF0000"/>
                </a:solidFill>
              </a:rPr>
              <a:t>)</a:t>
            </a:r>
          </a:p>
        </p:txBody>
      </p:sp>
      <p:sp>
        <p:nvSpPr>
          <p:cNvPr id="8" name="Content Placeholder 7">
            <a:extLst>
              <a:ext uri="{FF2B5EF4-FFF2-40B4-BE49-F238E27FC236}">
                <a16:creationId xmlns:a16="http://schemas.microsoft.com/office/drawing/2014/main" id="{90E080AE-69D5-3343-A17C-EA60997D52EE}"/>
              </a:ext>
            </a:extLst>
          </p:cNvPr>
          <p:cNvSpPr>
            <a:spLocks noGrp="1"/>
          </p:cNvSpPr>
          <p:nvPr>
            <p:ph sz="half" idx="1"/>
          </p:nvPr>
        </p:nvSpPr>
        <p:spPr>
          <a:xfrm>
            <a:off x="4119202" y="1146861"/>
            <a:ext cx="6377769" cy="4930246"/>
          </a:xfrm>
        </p:spPr>
        <p:txBody>
          <a:bodyPr vert="horz" lIns="91440" tIns="45720" rIns="91440" bIns="45720" rtlCol="0" anchor="ctr">
            <a:normAutofit fontScale="92500" lnSpcReduction="20000"/>
          </a:bodyPr>
          <a:lstStyle/>
          <a:p>
            <a:pPr>
              <a:spcBef>
                <a:spcPts val="1200"/>
              </a:spcBef>
            </a:pPr>
            <a:r>
              <a:rPr lang="en-US" altLang="en-US" dirty="0"/>
              <a:t>In pairs, </a:t>
            </a:r>
            <a:r>
              <a:rPr lang="en-US" altLang="en-US" dirty="0" err="1"/>
              <a:t>practise</a:t>
            </a:r>
            <a:r>
              <a:rPr lang="en-US" altLang="en-US" dirty="0"/>
              <a:t> asking each other to talk for about 3 minutes about memories of first attending school.  </a:t>
            </a:r>
          </a:p>
          <a:p>
            <a:pPr>
              <a:spcBef>
                <a:spcPts val="1200"/>
              </a:spcBef>
            </a:pPr>
            <a:r>
              <a:rPr lang="en-US" altLang="en-US" dirty="0"/>
              <a:t>Report back on what you learnt.  (If recording equipment is available, record one of these short interviews and play part of it back)</a:t>
            </a:r>
          </a:p>
          <a:p>
            <a:pPr marL="0" indent="0">
              <a:spcBef>
                <a:spcPts val="1200"/>
              </a:spcBef>
              <a:buNone/>
            </a:pPr>
            <a:r>
              <a:rPr lang="en-US" altLang="en-US" b="1" dirty="0"/>
              <a:t>Things to think about: </a:t>
            </a:r>
          </a:p>
          <a:p>
            <a:pPr>
              <a:spcBef>
                <a:spcPts val="1200"/>
              </a:spcBef>
            </a:pPr>
            <a:r>
              <a:rPr lang="en-US" altLang="en-US" dirty="0"/>
              <a:t>Don’t ask too many questions, which may prevent the person you’re recording from telling their story in their own way.  </a:t>
            </a:r>
          </a:p>
          <a:p>
            <a:pPr>
              <a:spcBef>
                <a:spcPts val="1200"/>
              </a:spcBef>
            </a:pPr>
            <a:r>
              <a:rPr lang="en-US" altLang="en-US" dirty="0"/>
              <a:t>Use general prompts like “Tell me about your first weeks at school”.  </a:t>
            </a:r>
            <a:br>
              <a:rPr lang="en-US" altLang="en-US" dirty="0"/>
            </a:br>
            <a:r>
              <a:rPr lang="en-US" altLang="en-US" b="1" dirty="0"/>
              <a:t>Avoid questions that get one word answers.</a:t>
            </a:r>
          </a:p>
          <a:p>
            <a:pPr>
              <a:spcBef>
                <a:spcPts val="1200"/>
              </a:spcBef>
            </a:pPr>
            <a:endParaRPr lang="en-US" altLang="en-US" sz="2200" dirty="0"/>
          </a:p>
        </p:txBody>
      </p:sp>
      <p:pic>
        <p:nvPicPr>
          <p:cNvPr id="4" name="Picture 3" descr="A logo of a rugby world cup&#10;&#10;Description automatically generated">
            <a:extLst>
              <a:ext uri="{FF2B5EF4-FFF2-40B4-BE49-F238E27FC236}">
                <a16:creationId xmlns:a16="http://schemas.microsoft.com/office/drawing/2014/main" id="{7F3DD537-20AF-5A60-05A1-367DA6CCD273}"/>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5" name="Picture 4" descr="A close-up of a logo&#10;&#10;Description automatically generated">
            <a:extLst>
              <a:ext uri="{FF2B5EF4-FFF2-40B4-BE49-F238E27FC236}">
                <a16:creationId xmlns:a16="http://schemas.microsoft.com/office/drawing/2014/main" id="{FFE13E18-9D5B-4BEA-CE5D-C6E522E6A29B}"/>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465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57F766-30A0-4B47-BFA4-97FDD539F893}"/>
              </a:ext>
            </a:extLst>
          </p:cNvPr>
          <p:cNvSpPr>
            <a:spLocks noGrp="1"/>
          </p:cNvSpPr>
          <p:nvPr>
            <p:ph type="title"/>
          </p:nvPr>
        </p:nvSpPr>
        <p:spPr>
          <a:xfrm>
            <a:off x="838200" y="963877"/>
            <a:ext cx="3494362" cy="4930246"/>
          </a:xfrm>
        </p:spPr>
        <p:txBody>
          <a:bodyPr>
            <a:normAutofit/>
          </a:bodyPr>
          <a:lstStyle/>
          <a:p>
            <a:r>
              <a:rPr lang="en-US" b="1" dirty="0">
                <a:solidFill>
                  <a:srgbClr val="FF0000"/>
                </a:solidFill>
              </a:rPr>
              <a:t>Helping people talk (Exercise 2)</a:t>
            </a:r>
          </a:p>
        </p:txBody>
      </p:sp>
      <p:sp>
        <p:nvSpPr>
          <p:cNvPr id="6" name="Content Placeholder 5">
            <a:extLst>
              <a:ext uri="{FF2B5EF4-FFF2-40B4-BE49-F238E27FC236}">
                <a16:creationId xmlns:a16="http://schemas.microsoft.com/office/drawing/2014/main" id="{0AE73126-F277-0041-B6D3-E1E70B916460}"/>
              </a:ext>
            </a:extLst>
          </p:cNvPr>
          <p:cNvSpPr>
            <a:spLocks noGrp="1"/>
          </p:cNvSpPr>
          <p:nvPr>
            <p:ph idx="1"/>
          </p:nvPr>
        </p:nvSpPr>
        <p:spPr>
          <a:xfrm>
            <a:off x="4198791" y="963877"/>
            <a:ext cx="6377769" cy="4930246"/>
          </a:xfrm>
        </p:spPr>
        <p:txBody>
          <a:bodyPr anchor="ctr">
            <a:normAutofit lnSpcReduction="10000"/>
          </a:bodyPr>
          <a:lstStyle/>
          <a:p>
            <a:pPr>
              <a:lnSpc>
                <a:spcPct val="70000"/>
              </a:lnSpc>
              <a:spcBef>
                <a:spcPts val="1200"/>
              </a:spcBef>
            </a:pPr>
            <a:r>
              <a:rPr lang="en-GB" altLang="en-US" sz="2600" dirty="0"/>
              <a:t>You (teacher) choose a personal memory that you are happy to talk about e.g. past holiday, family wedding, own school experience. </a:t>
            </a:r>
          </a:p>
          <a:p>
            <a:pPr>
              <a:lnSpc>
                <a:spcPct val="70000"/>
              </a:lnSpc>
              <a:spcBef>
                <a:spcPts val="1200"/>
              </a:spcBef>
            </a:pPr>
            <a:r>
              <a:rPr lang="en-GB" altLang="en-US" sz="2600" dirty="0"/>
              <a:t>Give some basic information about your memory – with photos if available.</a:t>
            </a:r>
          </a:p>
          <a:p>
            <a:pPr>
              <a:lnSpc>
                <a:spcPct val="70000"/>
              </a:lnSpc>
              <a:spcBef>
                <a:spcPts val="1200"/>
              </a:spcBef>
            </a:pPr>
            <a:r>
              <a:rPr lang="en-GB" altLang="en-US" sz="2600" dirty="0"/>
              <a:t>Warn class/group that you will answer with one word if you can, </a:t>
            </a:r>
            <a:r>
              <a:rPr lang="en-GB" altLang="en-US" sz="2600" b="1" dirty="0"/>
              <a:t>so they must use open-ended questions </a:t>
            </a:r>
            <a:br>
              <a:rPr lang="en-GB" altLang="en-US" sz="2600" dirty="0"/>
            </a:br>
            <a:r>
              <a:rPr lang="en-GB" altLang="en-US" sz="2600" dirty="0"/>
              <a:t>e.g. “Describe your family” rather than “How many people are in your family?”</a:t>
            </a:r>
          </a:p>
          <a:p>
            <a:pPr>
              <a:lnSpc>
                <a:spcPct val="70000"/>
              </a:lnSpc>
              <a:spcBef>
                <a:spcPts val="1200"/>
              </a:spcBef>
            </a:pPr>
            <a:r>
              <a:rPr lang="en-GB" altLang="en-US" sz="2600" dirty="0"/>
              <a:t>Tell them to think about the order they ask the questions in. What do they need to know first? How can they get you to ‘set the scene’ –  before asking  you for greater detail or how you felt about things.</a:t>
            </a:r>
          </a:p>
          <a:p>
            <a:endParaRPr lang="en-US" sz="2200" dirty="0"/>
          </a:p>
        </p:txBody>
      </p:sp>
      <p:pic>
        <p:nvPicPr>
          <p:cNvPr id="2" name="Picture 1" descr="A logo of a rugby world cup&#10;&#10;Description automatically generated">
            <a:extLst>
              <a:ext uri="{FF2B5EF4-FFF2-40B4-BE49-F238E27FC236}">
                <a16:creationId xmlns:a16="http://schemas.microsoft.com/office/drawing/2014/main" id="{ADAA0128-B32D-59CB-AEC6-8296DD662501}"/>
              </a:ext>
            </a:extLst>
          </p:cNvPr>
          <p:cNvPicPr>
            <a:picLocks noChangeAspect="1"/>
          </p:cNvPicPr>
          <p:nvPr/>
        </p:nvPicPr>
        <p:blipFill>
          <a:blip r:embed="rId2"/>
          <a:stretch>
            <a:fillRect/>
          </a:stretch>
        </p:blipFill>
        <p:spPr>
          <a:xfrm>
            <a:off x="11176361" y="49107"/>
            <a:ext cx="820908" cy="1097754"/>
          </a:xfrm>
          <a:prstGeom prst="rect">
            <a:avLst/>
          </a:prstGeom>
        </p:spPr>
      </p:pic>
      <p:pic>
        <p:nvPicPr>
          <p:cNvPr id="3" name="Picture 2" descr="A close-up of a logo&#10;&#10;Description automatically generated">
            <a:extLst>
              <a:ext uri="{FF2B5EF4-FFF2-40B4-BE49-F238E27FC236}">
                <a16:creationId xmlns:a16="http://schemas.microsoft.com/office/drawing/2014/main" id="{441A8D94-F1B1-66C0-5606-43D2048DED38}"/>
              </a:ext>
            </a:extLst>
          </p:cNvPr>
          <p:cNvPicPr>
            <a:picLocks noChangeAspect="1"/>
          </p:cNvPicPr>
          <p:nvPr/>
        </p:nvPicPr>
        <p:blipFill rotWithShape="1">
          <a:blip r:embed="rId3">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415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728CC35-93D8-B14A-A450-CEA6105E6950}"/>
              </a:ext>
            </a:extLst>
          </p:cNvPr>
          <p:cNvSpPr>
            <a:spLocks noGrp="1"/>
          </p:cNvSpPr>
          <p:nvPr>
            <p:ph type="title"/>
          </p:nvPr>
        </p:nvSpPr>
        <p:spPr>
          <a:xfrm>
            <a:off x="7859437" y="957695"/>
            <a:ext cx="3494362" cy="4930246"/>
          </a:xfrm>
        </p:spPr>
        <p:txBody>
          <a:bodyPr>
            <a:normAutofit/>
          </a:bodyPr>
          <a:lstStyle/>
          <a:p>
            <a:pPr algn="r" eaLnBrk="1" hangingPunct="1"/>
            <a:r>
              <a:rPr lang="en-GB" altLang="en-US" b="1" dirty="0">
                <a:solidFill>
                  <a:srgbClr val="FF0000"/>
                </a:solidFill>
              </a:rPr>
              <a:t>Preparation</a:t>
            </a:r>
            <a:r>
              <a:rPr lang="en-GB" altLang="en-US" dirty="0">
                <a:solidFill>
                  <a:srgbClr val="FF0000"/>
                </a:solidFill>
              </a:rPr>
              <a:t> </a:t>
            </a:r>
            <a:r>
              <a:rPr lang="en-GB" altLang="en-US" b="1" dirty="0">
                <a:solidFill>
                  <a:srgbClr val="FF0000"/>
                </a:solidFill>
              </a:rPr>
              <a:t>for actual interview 1</a:t>
            </a:r>
          </a:p>
        </p:txBody>
      </p:sp>
      <p:sp>
        <p:nvSpPr>
          <p:cNvPr id="18435" name="Content Placeholder 2">
            <a:extLst>
              <a:ext uri="{FF2B5EF4-FFF2-40B4-BE49-F238E27FC236}">
                <a16:creationId xmlns:a16="http://schemas.microsoft.com/office/drawing/2014/main" id="{B4877B37-8C11-6849-AD09-87998FDD25E4}"/>
              </a:ext>
            </a:extLst>
          </p:cNvPr>
          <p:cNvSpPr>
            <a:spLocks noGrp="1"/>
          </p:cNvSpPr>
          <p:nvPr>
            <p:ph idx="1"/>
          </p:nvPr>
        </p:nvSpPr>
        <p:spPr>
          <a:xfrm>
            <a:off x="857266" y="206477"/>
            <a:ext cx="6377769" cy="6297562"/>
          </a:xfrm>
        </p:spPr>
        <p:txBody>
          <a:bodyPr anchor="ctr">
            <a:normAutofit fontScale="92500" lnSpcReduction="10000"/>
          </a:bodyPr>
          <a:lstStyle/>
          <a:p>
            <a:pPr>
              <a:lnSpc>
                <a:spcPct val="70000"/>
              </a:lnSpc>
              <a:spcBef>
                <a:spcPts val="1200"/>
              </a:spcBef>
            </a:pPr>
            <a:r>
              <a:rPr lang="en-GB" altLang="en-US" sz="2600" b="1" dirty="0"/>
              <a:t>Give basic information about interviewee</a:t>
            </a:r>
            <a:r>
              <a:rPr lang="en-GB" altLang="en-US" sz="2600" dirty="0"/>
              <a:t>: date of birth; where brought up;  what parents did; brothers and sisters; where they started to play rugby, who they play for now and what position they play. (This can be written down and recorded at start of interview, to save beginning with short questions and answers.)</a:t>
            </a:r>
          </a:p>
          <a:p>
            <a:pPr>
              <a:lnSpc>
                <a:spcPct val="70000"/>
              </a:lnSpc>
              <a:spcBef>
                <a:spcPts val="1200"/>
              </a:spcBef>
            </a:pPr>
            <a:r>
              <a:rPr lang="en-GB" altLang="en-US" sz="2600" dirty="0"/>
              <a:t>Show photos if available (some are provided later in this slide show as an example). </a:t>
            </a:r>
          </a:p>
          <a:p>
            <a:pPr>
              <a:lnSpc>
                <a:spcPct val="70000"/>
              </a:lnSpc>
              <a:spcBef>
                <a:spcPts val="1200"/>
              </a:spcBef>
            </a:pPr>
            <a:r>
              <a:rPr lang="en-GB" altLang="en-US" sz="2600" b="1" dirty="0"/>
              <a:t>Class discussion</a:t>
            </a:r>
            <a:r>
              <a:rPr lang="en-GB" altLang="en-US" sz="2600" dirty="0"/>
              <a:t>: what do we want to find out?  Many young people think of an interview as being like a general celebrity questionnaire –“What’s your favourite film?”; “Who do you most admire?”  These might be suitable questions for later in the interview but explain that it’s confusing to jump about from subject to subject and better to go through a life-story in order.  </a:t>
            </a:r>
          </a:p>
          <a:p>
            <a:pPr>
              <a:lnSpc>
                <a:spcPct val="70000"/>
              </a:lnSpc>
              <a:spcBef>
                <a:spcPts val="1200"/>
              </a:spcBef>
            </a:pPr>
            <a:r>
              <a:rPr lang="en-GB" altLang="en-US" sz="2600" dirty="0"/>
              <a:t>As they suggest prompts, put them on a whiteboard or flip chart  in what you think is a suitable order, until you have an outline of the whole recording. They could carry out some research to find an interesting point to ask about.</a:t>
            </a:r>
          </a:p>
        </p:txBody>
      </p:sp>
      <p:pic>
        <p:nvPicPr>
          <p:cNvPr id="2" name="Picture 1" descr="A close-up of a logo&#10;&#10;Description automatically generated">
            <a:extLst>
              <a:ext uri="{FF2B5EF4-FFF2-40B4-BE49-F238E27FC236}">
                <a16:creationId xmlns:a16="http://schemas.microsoft.com/office/drawing/2014/main" id="{A82E07F6-7DC6-41E0-D381-BB6FB17F1931}"/>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3" name="Picture 2" descr="A logo of a rugby world cup&#10;&#10;Description automatically generated">
            <a:extLst>
              <a:ext uri="{FF2B5EF4-FFF2-40B4-BE49-F238E27FC236}">
                <a16:creationId xmlns:a16="http://schemas.microsoft.com/office/drawing/2014/main" id="{CC235946-304E-3D72-9A04-BBFE029AF37B}"/>
              </a:ext>
            </a:extLst>
          </p:cNvPr>
          <p:cNvPicPr>
            <a:picLocks noChangeAspect="1"/>
          </p:cNvPicPr>
          <p:nvPr/>
        </p:nvPicPr>
        <p:blipFill>
          <a:blip r:embed="rId3"/>
          <a:stretch>
            <a:fillRect/>
          </a:stretch>
        </p:blipFill>
        <p:spPr>
          <a:xfrm>
            <a:off x="11176361" y="49107"/>
            <a:ext cx="820908" cy="1097754"/>
          </a:xfrm>
          <a:prstGeom prst="rect">
            <a:avLst/>
          </a:prstGeom>
        </p:spPr>
      </p:pic>
    </p:spTree>
    <p:extLst>
      <p:ext uri="{BB962C8B-B14F-4D97-AF65-F5344CB8AC3E}">
        <p14:creationId xmlns:p14="http://schemas.microsoft.com/office/powerpoint/2010/main" val="295141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29FB-58CE-B24E-8E7F-96335097894E}"/>
              </a:ext>
            </a:extLst>
          </p:cNvPr>
          <p:cNvSpPr>
            <a:spLocks noGrp="1"/>
          </p:cNvSpPr>
          <p:nvPr>
            <p:ph type="title"/>
          </p:nvPr>
        </p:nvSpPr>
        <p:spPr>
          <a:xfrm>
            <a:off x="7859437" y="957695"/>
            <a:ext cx="3494362" cy="4930246"/>
          </a:xfrm>
        </p:spPr>
        <p:txBody>
          <a:bodyPr>
            <a:normAutofit/>
          </a:bodyPr>
          <a:lstStyle/>
          <a:p>
            <a:pPr algn="r"/>
            <a:r>
              <a:rPr lang="en-GB" altLang="en-US" b="1" dirty="0">
                <a:solidFill>
                  <a:srgbClr val="FF0000"/>
                </a:solidFill>
              </a:rPr>
              <a:t>Preparation for actual interview 2 </a:t>
            </a:r>
            <a:endParaRPr lang="en-US" b="1" dirty="0">
              <a:solidFill>
                <a:srgbClr val="FF0000"/>
              </a:solidFill>
            </a:endParaRPr>
          </a:p>
        </p:txBody>
      </p:sp>
      <p:sp>
        <p:nvSpPr>
          <p:cNvPr id="3" name="Content Placeholder 2">
            <a:extLst>
              <a:ext uri="{FF2B5EF4-FFF2-40B4-BE49-F238E27FC236}">
                <a16:creationId xmlns:a16="http://schemas.microsoft.com/office/drawing/2014/main" id="{D932B93B-39F3-6647-BD54-602BFC9584FE}"/>
              </a:ext>
            </a:extLst>
          </p:cNvPr>
          <p:cNvSpPr>
            <a:spLocks noGrp="1"/>
          </p:cNvSpPr>
          <p:nvPr>
            <p:ph idx="1"/>
          </p:nvPr>
        </p:nvSpPr>
        <p:spPr>
          <a:xfrm>
            <a:off x="857266" y="176982"/>
            <a:ext cx="6377769" cy="6341806"/>
          </a:xfrm>
        </p:spPr>
        <p:txBody>
          <a:bodyPr anchor="ctr">
            <a:normAutofit/>
          </a:bodyPr>
          <a:lstStyle/>
          <a:p>
            <a:pPr>
              <a:spcAft>
                <a:spcPts val="600"/>
              </a:spcAft>
              <a:buNone/>
              <a:defRPr/>
            </a:pPr>
            <a:r>
              <a:rPr lang="en-GB" altLang="en-US" sz="2400" dirty="0"/>
              <a:t>Here’s  an example of a list of prompts: </a:t>
            </a:r>
          </a:p>
          <a:p>
            <a:pPr lvl="1">
              <a:spcAft>
                <a:spcPts val="600"/>
              </a:spcAft>
              <a:buFont typeface="Wingdings 2" panose="05020102010507070707" pitchFamily="18" charset="2"/>
              <a:buChar char=""/>
              <a:defRPr/>
            </a:pPr>
            <a:r>
              <a:rPr lang="en-GB" altLang="en-US" dirty="0"/>
              <a:t>Family; place where brought up; school; out-of-school activities</a:t>
            </a:r>
          </a:p>
          <a:p>
            <a:pPr lvl="1">
              <a:spcAft>
                <a:spcPts val="600"/>
              </a:spcAft>
              <a:buFont typeface="Wingdings 2" panose="05020102010507070707" pitchFamily="18" charset="2"/>
              <a:buChar char=""/>
              <a:defRPr/>
            </a:pPr>
            <a:r>
              <a:rPr lang="en-GB" altLang="en-US" dirty="0"/>
              <a:t>First memories of rugby</a:t>
            </a:r>
          </a:p>
          <a:p>
            <a:pPr lvl="1">
              <a:spcAft>
                <a:spcPts val="600"/>
              </a:spcAft>
              <a:buFont typeface="Wingdings 2" panose="05020102010507070707" pitchFamily="18" charset="2"/>
              <a:buChar char=""/>
              <a:defRPr/>
            </a:pPr>
            <a:r>
              <a:rPr lang="en-GB" altLang="en-US" dirty="0"/>
              <a:t>Can you describe what made you love the game of rugby?</a:t>
            </a:r>
          </a:p>
          <a:p>
            <a:pPr lvl="1">
              <a:spcAft>
                <a:spcPts val="600"/>
              </a:spcAft>
              <a:buFont typeface="Wingdings 2" panose="05020102010507070707" pitchFamily="18" charset="2"/>
              <a:buChar char=""/>
              <a:defRPr/>
            </a:pPr>
            <a:r>
              <a:rPr lang="en-GB" altLang="en-US" dirty="0"/>
              <a:t>People you remember</a:t>
            </a:r>
          </a:p>
          <a:p>
            <a:pPr lvl="1">
              <a:spcAft>
                <a:spcPts val="600"/>
              </a:spcAft>
              <a:buFont typeface="Wingdings 2" panose="05020102010507070707" pitchFamily="18" charset="2"/>
              <a:buChar char=""/>
              <a:defRPr/>
            </a:pPr>
            <a:r>
              <a:rPr lang="en-GB" altLang="en-US" dirty="0"/>
              <a:t>How did you progress?</a:t>
            </a:r>
          </a:p>
          <a:p>
            <a:pPr lvl="1">
              <a:spcAft>
                <a:spcPts val="600"/>
              </a:spcAft>
              <a:buFont typeface="Wingdings 2" panose="05020102010507070707" pitchFamily="18" charset="2"/>
              <a:buChar char=""/>
              <a:defRPr/>
            </a:pPr>
            <a:r>
              <a:rPr lang="en-GB" altLang="en-US" dirty="0"/>
              <a:t>How did you change as you got older?</a:t>
            </a:r>
          </a:p>
          <a:p>
            <a:pPr lvl="1">
              <a:spcAft>
                <a:spcPts val="600"/>
              </a:spcAft>
              <a:buFont typeface="Wingdings 2" panose="05020102010507070707" pitchFamily="18" charset="2"/>
              <a:buChar char=""/>
              <a:defRPr/>
            </a:pPr>
            <a:r>
              <a:rPr lang="en-GB" altLang="en-US" dirty="0"/>
              <a:t>Any other special memories ? </a:t>
            </a:r>
          </a:p>
          <a:p>
            <a:pPr lvl="1">
              <a:spcAft>
                <a:spcPts val="600"/>
              </a:spcAft>
              <a:buFont typeface="Wingdings 2" panose="05020102010507070707" pitchFamily="18" charset="2"/>
              <a:buChar char=""/>
              <a:defRPr/>
            </a:pPr>
            <a:r>
              <a:rPr lang="en-GB" altLang="en-US" dirty="0"/>
              <a:t>Looking back, what do you remember best?</a:t>
            </a:r>
          </a:p>
          <a:p>
            <a:pPr lvl="1">
              <a:spcAft>
                <a:spcPts val="600"/>
              </a:spcAft>
              <a:buFont typeface="Wingdings 2" panose="05020102010507070707" pitchFamily="18" charset="2"/>
              <a:buChar char=""/>
              <a:defRPr/>
            </a:pPr>
            <a:r>
              <a:rPr lang="en-GB" altLang="en-US" dirty="0"/>
              <a:t>What would you at 12 years old asked you now?</a:t>
            </a:r>
          </a:p>
          <a:p>
            <a:pPr lvl="1">
              <a:spcAft>
                <a:spcPts val="600"/>
              </a:spcAft>
              <a:buFont typeface="Wingdings 2" panose="05020102010507070707" pitchFamily="18" charset="2"/>
              <a:buChar char=""/>
              <a:defRPr/>
            </a:pPr>
            <a:r>
              <a:rPr lang="en-GB" altLang="en-US" dirty="0"/>
              <a:t>What would you tell the 12 year old you?</a:t>
            </a:r>
          </a:p>
        </p:txBody>
      </p:sp>
      <p:pic>
        <p:nvPicPr>
          <p:cNvPr id="4" name="Picture 3" descr="A close-up of a logo&#10;&#10;Description automatically generated">
            <a:extLst>
              <a:ext uri="{FF2B5EF4-FFF2-40B4-BE49-F238E27FC236}">
                <a16:creationId xmlns:a16="http://schemas.microsoft.com/office/drawing/2014/main" id="{BA5086B8-052A-B7A5-059D-EB1648CCC328}"/>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5" name="Picture 4" descr="A logo of a rugby world cup&#10;&#10;Description automatically generated">
            <a:extLst>
              <a:ext uri="{FF2B5EF4-FFF2-40B4-BE49-F238E27FC236}">
                <a16:creationId xmlns:a16="http://schemas.microsoft.com/office/drawing/2014/main" id="{29D90D1E-33D8-0720-E876-1ACE581CE7D1}"/>
              </a:ext>
            </a:extLst>
          </p:cNvPr>
          <p:cNvPicPr>
            <a:picLocks noChangeAspect="1"/>
          </p:cNvPicPr>
          <p:nvPr/>
        </p:nvPicPr>
        <p:blipFill>
          <a:blip r:embed="rId3"/>
          <a:stretch>
            <a:fillRect/>
          </a:stretch>
        </p:blipFill>
        <p:spPr>
          <a:xfrm>
            <a:off x="11176361" y="49107"/>
            <a:ext cx="820908" cy="1097754"/>
          </a:xfrm>
          <a:prstGeom prst="rect">
            <a:avLst/>
          </a:prstGeom>
        </p:spPr>
      </p:pic>
    </p:spTree>
    <p:extLst>
      <p:ext uri="{BB962C8B-B14F-4D97-AF65-F5344CB8AC3E}">
        <p14:creationId xmlns:p14="http://schemas.microsoft.com/office/powerpoint/2010/main" val="270453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B3CE-9736-334F-814D-DBB2CB334B24}"/>
              </a:ext>
            </a:extLst>
          </p:cNvPr>
          <p:cNvSpPr>
            <a:spLocks noGrp="1"/>
          </p:cNvSpPr>
          <p:nvPr>
            <p:ph type="title"/>
          </p:nvPr>
        </p:nvSpPr>
        <p:spPr>
          <a:xfrm>
            <a:off x="7882158" y="933168"/>
            <a:ext cx="3494362" cy="4930246"/>
          </a:xfrm>
        </p:spPr>
        <p:txBody>
          <a:bodyPr>
            <a:normAutofit/>
          </a:bodyPr>
          <a:lstStyle/>
          <a:p>
            <a:pPr algn="r"/>
            <a:r>
              <a:rPr lang="en-GB" altLang="en-US" b="1" dirty="0">
                <a:solidFill>
                  <a:srgbClr val="FF0000"/>
                </a:solidFill>
              </a:rPr>
              <a:t>Preparation for actual interview 3</a:t>
            </a:r>
            <a:endParaRPr lang="en-US" b="1" dirty="0">
              <a:solidFill>
                <a:srgbClr val="FF0000"/>
              </a:solidFill>
            </a:endParaRPr>
          </a:p>
        </p:txBody>
      </p:sp>
      <p:sp>
        <p:nvSpPr>
          <p:cNvPr id="3" name="Content Placeholder 2">
            <a:extLst>
              <a:ext uri="{FF2B5EF4-FFF2-40B4-BE49-F238E27FC236}">
                <a16:creationId xmlns:a16="http://schemas.microsoft.com/office/drawing/2014/main" id="{03F5D0C6-0DF3-0344-8696-38770BC5F046}"/>
              </a:ext>
            </a:extLst>
          </p:cNvPr>
          <p:cNvSpPr>
            <a:spLocks noGrp="1"/>
          </p:cNvSpPr>
          <p:nvPr>
            <p:ph idx="1"/>
          </p:nvPr>
        </p:nvSpPr>
        <p:spPr>
          <a:xfrm>
            <a:off x="857266" y="49107"/>
            <a:ext cx="6377769" cy="6698368"/>
          </a:xfrm>
        </p:spPr>
        <p:txBody>
          <a:bodyPr anchor="ctr">
            <a:normAutofit/>
          </a:bodyPr>
          <a:lstStyle/>
          <a:p>
            <a:pPr>
              <a:spcBef>
                <a:spcPts val="1200"/>
              </a:spcBef>
              <a:spcAft>
                <a:spcPts val="600"/>
              </a:spcAft>
            </a:pPr>
            <a:r>
              <a:rPr lang="en-GB" altLang="en-US" dirty="0"/>
              <a:t>Explain that this list will help them with the interview, but the real art of interviewing is listening to what someone says and asking something that follows on from it. </a:t>
            </a:r>
          </a:p>
          <a:p>
            <a:pPr>
              <a:spcBef>
                <a:spcPts val="1200"/>
              </a:spcBef>
              <a:spcAft>
                <a:spcPts val="600"/>
              </a:spcAft>
            </a:pPr>
            <a:r>
              <a:rPr lang="en-GB" altLang="en-US" dirty="0"/>
              <a:t>If the actual interview is recorded straightaway, they can look at the prompts on the board.  If the interview will take place later, get them to write their own brief prompts for future use. </a:t>
            </a:r>
          </a:p>
          <a:p>
            <a:pPr>
              <a:spcBef>
                <a:spcPts val="1200"/>
              </a:spcBef>
              <a:spcAft>
                <a:spcPts val="600"/>
              </a:spcAft>
            </a:pPr>
            <a:r>
              <a:rPr lang="en-GB" altLang="en-US" dirty="0"/>
              <a:t>Remind them that if they can’t think of a question they can always try “What else do you remember?”</a:t>
            </a:r>
          </a:p>
        </p:txBody>
      </p:sp>
      <p:pic>
        <p:nvPicPr>
          <p:cNvPr id="4" name="Picture 3" descr="A close-up of a logo&#10;&#10;Description automatically generated">
            <a:extLst>
              <a:ext uri="{FF2B5EF4-FFF2-40B4-BE49-F238E27FC236}">
                <a16:creationId xmlns:a16="http://schemas.microsoft.com/office/drawing/2014/main" id="{9E2E0007-8268-F42A-944C-780F03ABE310}"/>
              </a:ext>
            </a:extLst>
          </p:cNvPr>
          <p:cNvPicPr>
            <a:picLocks noChangeAspect="1"/>
          </p:cNvPicPr>
          <p:nvPr/>
        </p:nvPicPr>
        <p:blipFill rotWithShape="1">
          <a:blip r:embed="rId2">
            <a:extLst>
              <a:ext uri="{28A0092B-C50C-407E-A947-70E740481C1C}">
                <a14:useLocalDpi xmlns:a14="http://schemas.microsoft.com/office/drawing/2010/main" val="0"/>
              </a:ext>
            </a:extLst>
          </a:blip>
          <a:srcRect t="6994" b="-2"/>
          <a:stretch/>
        </p:blipFill>
        <p:spPr bwMode="auto">
          <a:xfrm>
            <a:off x="10046308" y="6321403"/>
            <a:ext cx="1950961" cy="426072"/>
          </a:xfrm>
          <a:prstGeom prst="rect">
            <a:avLst/>
          </a:prstGeom>
          <a:ln>
            <a:noFill/>
          </a:ln>
          <a:extLst>
            <a:ext uri="{53640926-AAD7-44D8-BBD7-CCE9431645EC}">
              <a14:shadowObscured xmlns:a14="http://schemas.microsoft.com/office/drawing/2010/main"/>
            </a:ext>
          </a:extLst>
        </p:spPr>
      </p:pic>
      <p:pic>
        <p:nvPicPr>
          <p:cNvPr id="5" name="Picture 4" descr="A logo of a rugby world cup&#10;&#10;Description automatically generated">
            <a:extLst>
              <a:ext uri="{FF2B5EF4-FFF2-40B4-BE49-F238E27FC236}">
                <a16:creationId xmlns:a16="http://schemas.microsoft.com/office/drawing/2014/main" id="{B32971B6-1D9B-80CE-9CCA-2A1CE5F7D531}"/>
              </a:ext>
            </a:extLst>
          </p:cNvPr>
          <p:cNvPicPr>
            <a:picLocks noChangeAspect="1"/>
          </p:cNvPicPr>
          <p:nvPr/>
        </p:nvPicPr>
        <p:blipFill>
          <a:blip r:embed="rId3"/>
          <a:stretch>
            <a:fillRect/>
          </a:stretch>
        </p:blipFill>
        <p:spPr>
          <a:xfrm>
            <a:off x="11176361" y="49107"/>
            <a:ext cx="820908" cy="1097754"/>
          </a:xfrm>
          <a:prstGeom prst="rect">
            <a:avLst/>
          </a:prstGeom>
        </p:spPr>
      </p:pic>
    </p:spTree>
    <p:extLst>
      <p:ext uri="{BB962C8B-B14F-4D97-AF65-F5344CB8AC3E}">
        <p14:creationId xmlns:p14="http://schemas.microsoft.com/office/powerpoint/2010/main" val="944556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1260</TotalTime>
  <Words>1386</Words>
  <Application>Microsoft Office PowerPoint</Application>
  <PresentationFormat>Widescreen</PresentationFormat>
  <Paragraphs>92</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 2</vt:lpstr>
      <vt:lpstr>Office Theme</vt:lpstr>
      <vt:lpstr>Lesson Plan: Preparing for an interview with a whole class or group</vt:lpstr>
      <vt:lpstr>PowerPoint Presentation</vt:lpstr>
      <vt:lpstr>PowerPoint Presentation</vt:lpstr>
      <vt:lpstr>How can you prepare to interview a rugby star?</vt:lpstr>
      <vt:lpstr>Helping people talk (Exercise 1)</vt:lpstr>
      <vt:lpstr>Helping people talk (Exercise 2)</vt:lpstr>
      <vt:lpstr>Preparation for actual interview 1</vt:lpstr>
      <vt:lpstr>Preparation for actual interview 2 </vt:lpstr>
      <vt:lpstr>Preparation for actual interview 3</vt:lpstr>
      <vt:lpstr>The Actual Interview</vt:lpstr>
      <vt:lpstr>Possible follow up activities</vt:lpstr>
      <vt:lpstr>Sadia Kabeya - images</vt:lpstr>
      <vt:lpstr>Sadia Kabeya – online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Preparing for an oral history interview with a whole class or group</dc:title>
  <dc:creator>Ann Elizabeth Thomas</dc:creator>
  <cp:lastModifiedBy>Communications</cp:lastModifiedBy>
  <cp:revision>6</cp:revision>
  <dcterms:created xsi:type="dcterms:W3CDTF">2019-07-16T11:24:59Z</dcterms:created>
  <dcterms:modified xsi:type="dcterms:W3CDTF">2023-10-04T20:36:52Z</dcterms:modified>
</cp:coreProperties>
</file>